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500" r:id="rId2"/>
    <p:sldId id="406" r:id="rId3"/>
    <p:sldId id="442" r:id="rId4"/>
    <p:sldId id="491" r:id="rId5"/>
    <p:sldId id="515" r:id="rId6"/>
    <p:sldId id="486" r:id="rId7"/>
    <p:sldId id="514" r:id="rId8"/>
    <p:sldId id="480" r:id="rId9"/>
    <p:sldId id="481" r:id="rId10"/>
    <p:sldId id="530" r:id="rId11"/>
    <p:sldId id="528" r:id="rId12"/>
    <p:sldId id="529" r:id="rId13"/>
    <p:sldId id="510" r:id="rId14"/>
    <p:sldId id="511" r:id="rId15"/>
    <p:sldId id="488" r:id="rId16"/>
    <p:sldId id="489" r:id="rId17"/>
    <p:sldId id="516" r:id="rId18"/>
    <p:sldId id="540" r:id="rId19"/>
    <p:sldId id="534" r:id="rId20"/>
    <p:sldId id="537" r:id="rId21"/>
    <p:sldId id="536" r:id="rId22"/>
    <p:sldId id="538" r:id="rId23"/>
    <p:sldId id="539" r:id="rId24"/>
    <p:sldId id="541" r:id="rId25"/>
    <p:sldId id="513" r:id="rId26"/>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p:cViewPr varScale="1">
        <p:scale>
          <a:sx n="70" d="100"/>
          <a:sy n="70" d="100"/>
        </p:scale>
        <p:origin x="1452"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140"/>
    </p:cViewPr>
  </p:sorterViewPr>
  <p:notesViewPr>
    <p:cSldViewPr>
      <p:cViewPr varScale="1">
        <p:scale>
          <a:sx n="63" d="100"/>
          <a:sy n="63" d="100"/>
        </p:scale>
        <p:origin x="-3276" y="-10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884" cy="497545"/>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4159" y="0"/>
            <a:ext cx="2949883" cy="497545"/>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15CF15B9-47CF-40D2-8B68-3EE1E54D1324}" type="datetimeFigureOut">
              <a:rPr lang="en-US"/>
              <a:pPr>
                <a:defRPr/>
              </a:pPr>
              <a:t>12/03/2018</a:t>
            </a:fld>
            <a:endParaRPr lang="en-US"/>
          </a:p>
        </p:txBody>
      </p:sp>
      <p:sp>
        <p:nvSpPr>
          <p:cNvPr id="4" name="Footer Placeholder 3"/>
          <p:cNvSpPr>
            <a:spLocks noGrp="1"/>
          </p:cNvSpPr>
          <p:nvPr>
            <p:ph type="ftr" sz="quarter" idx="2"/>
          </p:nvPr>
        </p:nvSpPr>
        <p:spPr>
          <a:xfrm>
            <a:off x="1" y="9444857"/>
            <a:ext cx="2949884" cy="497545"/>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4159" y="9444857"/>
            <a:ext cx="2949883" cy="497545"/>
          </a:xfrm>
          <a:prstGeom prst="rect">
            <a:avLst/>
          </a:prstGeom>
        </p:spPr>
        <p:txBody>
          <a:bodyPr vert="horz" lIns="92446" tIns="46223" rIns="92446" bIns="46223" rtlCol="0" anchor="b"/>
          <a:lstStyle>
            <a:lvl1pPr algn="r" fontAlgn="auto">
              <a:spcBef>
                <a:spcPts val="0"/>
              </a:spcBef>
              <a:spcAft>
                <a:spcPts val="0"/>
              </a:spcAft>
              <a:defRPr sz="1200" smtClean="0">
                <a:latin typeface="+mn-lt"/>
                <a:cs typeface="+mn-cs"/>
              </a:defRPr>
            </a:lvl1pPr>
          </a:lstStyle>
          <a:p>
            <a:pPr>
              <a:defRPr/>
            </a:pPr>
            <a:fld id="{7DC0C0E3-0F61-441C-B32F-BC8365FF88EE}" type="slidenum">
              <a:rPr lang="en-US"/>
              <a:pPr>
                <a:defRPr/>
              </a:pPr>
              <a:t>‹#›</a:t>
            </a:fld>
            <a:endParaRPr lang="en-US"/>
          </a:p>
        </p:txBody>
      </p:sp>
    </p:spTree>
    <p:extLst>
      <p:ext uri="{BB962C8B-B14F-4D97-AF65-F5344CB8AC3E}">
        <p14:creationId xmlns:p14="http://schemas.microsoft.com/office/powerpoint/2010/main" val="3256325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884" cy="497545"/>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4159" y="0"/>
            <a:ext cx="2949883" cy="497545"/>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EDA083D2-9182-4B48-A69E-B9021A80754C}" type="datetimeFigureOut">
              <a:rPr lang="en-US"/>
              <a:pPr>
                <a:defRPr/>
              </a:pPr>
              <a:t>12/03/2018</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1346" y="4724127"/>
            <a:ext cx="5444490" cy="4474506"/>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44857"/>
            <a:ext cx="2949884" cy="497545"/>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4159" y="9444857"/>
            <a:ext cx="2949883" cy="497545"/>
          </a:xfrm>
          <a:prstGeom prst="rect">
            <a:avLst/>
          </a:prstGeom>
        </p:spPr>
        <p:txBody>
          <a:bodyPr vert="horz" lIns="92446" tIns="46223" rIns="92446" bIns="46223" rtlCol="0" anchor="b"/>
          <a:lstStyle>
            <a:lvl1pPr algn="r" fontAlgn="auto">
              <a:spcBef>
                <a:spcPts val="0"/>
              </a:spcBef>
              <a:spcAft>
                <a:spcPts val="0"/>
              </a:spcAft>
              <a:defRPr sz="1200" smtClean="0">
                <a:latin typeface="+mn-lt"/>
                <a:cs typeface="+mn-cs"/>
              </a:defRPr>
            </a:lvl1pPr>
          </a:lstStyle>
          <a:p>
            <a:pPr>
              <a:defRPr/>
            </a:pPr>
            <a:fld id="{C9F7612F-11D9-439B-B8AC-9CA014A28C5A}" type="slidenum">
              <a:rPr lang="en-US"/>
              <a:pPr>
                <a:defRPr/>
              </a:pPr>
              <a:t>‹#›</a:t>
            </a:fld>
            <a:endParaRPr lang="en-US"/>
          </a:p>
        </p:txBody>
      </p:sp>
    </p:spTree>
    <p:extLst>
      <p:ext uri="{BB962C8B-B14F-4D97-AF65-F5344CB8AC3E}">
        <p14:creationId xmlns:p14="http://schemas.microsoft.com/office/powerpoint/2010/main" val="75301785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816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02215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9795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7064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4634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8028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0269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5672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86509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11434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4602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96723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6339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43540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44970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D357602-890C-4BDE-81CC-DD7ACE03F675}" type="datetime1">
              <a:rPr lang="en-US" smtClean="0"/>
              <a:t>12/03/2018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79DFC-4B22-465B-94F0-95C175323985}" type="slidenum">
              <a:rPr lang="en-US" smtClean="0"/>
              <a:pPr>
                <a:defRPr/>
              </a:pPr>
              <a:t>‹#›</a:t>
            </a:fld>
            <a:endParaRPr lang="en-US"/>
          </a:p>
        </p:txBody>
      </p:sp>
    </p:spTree>
    <p:extLst>
      <p:ext uri="{BB962C8B-B14F-4D97-AF65-F5344CB8AC3E}">
        <p14:creationId xmlns:p14="http://schemas.microsoft.com/office/powerpoint/2010/main" val="2327393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40E554-472E-43C3-AE21-38B72D5695A7}" type="datetime1">
              <a:rPr lang="en-US" smtClean="0"/>
              <a:t>12/03/2018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A046C7-B496-40C1-A4BE-BA92236244D8}" type="slidenum">
              <a:rPr lang="en-US" smtClean="0"/>
              <a:pPr>
                <a:defRPr/>
              </a:pPr>
              <a:t>‹#›</a:t>
            </a:fld>
            <a:endParaRPr lang="en-US"/>
          </a:p>
        </p:txBody>
      </p:sp>
    </p:spTree>
    <p:extLst>
      <p:ext uri="{BB962C8B-B14F-4D97-AF65-F5344CB8AC3E}">
        <p14:creationId xmlns:p14="http://schemas.microsoft.com/office/powerpoint/2010/main" val="10556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0D46A5-DC7E-4C5C-AA92-DDAC6D7D3136}" type="datetime1">
              <a:rPr lang="en-US" smtClean="0"/>
              <a:t>12/03/2018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AA7FD-A4E0-4707-A0F4-0A6612E04DFC}" type="slidenum">
              <a:rPr lang="en-US" smtClean="0"/>
              <a:pPr>
                <a:defRPr/>
              </a:pPr>
              <a:t>‹#›</a:t>
            </a:fld>
            <a:endParaRPr lang="en-US"/>
          </a:p>
        </p:txBody>
      </p:sp>
    </p:spTree>
    <p:extLst>
      <p:ext uri="{BB962C8B-B14F-4D97-AF65-F5344CB8AC3E}">
        <p14:creationId xmlns:p14="http://schemas.microsoft.com/office/powerpoint/2010/main" val="2527546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41275" y="47625"/>
            <a:ext cx="600075" cy="5889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5" name="Rectangle 4"/>
          <p:cNvSpPr>
            <a:spLocks noChangeArrowheads="1"/>
          </p:cNvSpPr>
          <p:nvPr/>
        </p:nvSpPr>
        <p:spPr bwMode="auto">
          <a:xfrm>
            <a:off x="419100" y="6640513"/>
            <a:ext cx="406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sz="1100" dirty="0" smtClean="0">
                <a:solidFill>
                  <a:schemeClr val="bg1"/>
                </a:solidFill>
              </a:rPr>
              <a:t>Sardar Sarovar Narmada Nigam Limited, Government of Gujarat</a:t>
            </a:r>
            <a:endParaRPr lang="gu-IN" sz="1100" dirty="0" smtClean="0">
              <a:solidFill>
                <a:schemeClr val="bg1"/>
              </a:solidFill>
            </a:endParaRPr>
          </a:p>
        </p:txBody>
      </p:sp>
      <p:sp>
        <p:nvSpPr>
          <p:cNvPr id="7" name="Rectangle 6"/>
          <p:cNvSpPr/>
          <p:nvPr/>
        </p:nvSpPr>
        <p:spPr>
          <a:xfrm>
            <a:off x="0" y="6600825"/>
            <a:ext cx="762000" cy="257175"/>
          </a:xfrm>
          <a:prstGeom prst="rect">
            <a:avLst/>
          </a:prstGeom>
          <a:gradFill>
            <a:gsLst>
              <a:gs pos="0">
                <a:schemeClr val="tx1">
                  <a:alpha val="41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3" descr="C:\Users\LASA\Desktop\ppt\ssnnl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49225"/>
            <a:ext cx="5603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032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600825"/>
            <a:ext cx="762000" cy="257175"/>
          </a:xfrm>
          <a:prstGeom prst="rect">
            <a:avLst/>
          </a:prstGeom>
          <a:gradFill>
            <a:gsLst>
              <a:gs pos="0">
                <a:schemeClr val="tx1">
                  <a:alpha val="41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a:spLocks noChangeArrowheads="1"/>
          </p:cNvSpPr>
          <p:nvPr/>
        </p:nvSpPr>
        <p:spPr bwMode="auto">
          <a:xfrm>
            <a:off x="419100" y="6640513"/>
            <a:ext cx="406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sz="1100" dirty="0" smtClean="0">
                <a:solidFill>
                  <a:schemeClr val="bg1"/>
                </a:solidFill>
              </a:rPr>
              <a:t>Sardar Sarovar Narmada Nigam Limited, Government of Gujarat</a:t>
            </a:r>
            <a:endParaRPr lang="gu-IN" sz="1100" dirty="0" smtClean="0">
              <a:solidFill>
                <a:schemeClr val="bg1"/>
              </a:solidFill>
            </a:endParaRPr>
          </a:p>
        </p:txBody>
      </p:sp>
      <p:sp>
        <p:nvSpPr>
          <p:cNvPr id="2" name="Title 1"/>
          <p:cNvSpPr>
            <a:spLocks noGrp="1"/>
          </p:cNvSpPr>
          <p:nvPr>
            <p:ph type="title"/>
          </p:nvPr>
        </p:nvSpPr>
        <p:spPr>
          <a:xfrm>
            <a:off x="623888" y="1709739"/>
            <a:ext cx="7886700" cy="2852737"/>
          </a:xfrm>
        </p:spPr>
        <p:txBody>
          <a:bodyPr anchor="b"/>
          <a:lstStyle>
            <a:lvl1pPr>
              <a:defRPr sz="45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2AA6B4D8-3B7A-4B99-9E59-C9B343E98574}" type="datetime1">
              <a:rPr lang="en-US" smtClean="0"/>
              <a:t>12/03/2018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7F1D3-F14E-45B6-B5C4-428119535BF6}" type="slidenum">
              <a:rPr lang="en-US" smtClean="0"/>
              <a:pPr>
                <a:defRPr/>
              </a:pPr>
              <a:t>‹#›</a:t>
            </a:fld>
            <a:endParaRPr lang="en-US"/>
          </a:p>
        </p:txBody>
      </p:sp>
    </p:spTree>
    <p:extLst>
      <p:ext uri="{BB962C8B-B14F-4D97-AF65-F5344CB8AC3E}">
        <p14:creationId xmlns:p14="http://schemas.microsoft.com/office/powerpoint/2010/main" val="376991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6303BED-1FFD-4B20-B520-FAB96FA9EADC}" type="datetime1">
              <a:rPr lang="en-US" smtClean="0"/>
              <a:t>12/03/2018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99FC59A-2B30-4FD6-B32D-E20CC3CFB9D9}" type="slidenum">
              <a:rPr lang="en-US" smtClean="0"/>
              <a:pPr>
                <a:defRPr/>
              </a:pPr>
              <a:t>‹#›</a:t>
            </a:fld>
            <a:endParaRPr lang="en-US"/>
          </a:p>
        </p:txBody>
      </p:sp>
    </p:spTree>
    <p:extLst>
      <p:ext uri="{BB962C8B-B14F-4D97-AF65-F5344CB8AC3E}">
        <p14:creationId xmlns:p14="http://schemas.microsoft.com/office/powerpoint/2010/main" val="4192866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41C20A9-ECC2-42D6-A86C-8F325380BEDF}" type="datetime1">
              <a:rPr lang="en-US" smtClean="0"/>
              <a:t>12/03/2018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38A4DB2-CBF4-4D38-B5A2-A8E0660A3322}" type="slidenum">
              <a:rPr lang="en-US" smtClean="0"/>
              <a:pPr>
                <a:defRPr/>
              </a:pPr>
              <a:t>‹#›</a:t>
            </a:fld>
            <a:endParaRPr lang="en-US"/>
          </a:p>
        </p:txBody>
      </p:sp>
    </p:spTree>
    <p:extLst>
      <p:ext uri="{BB962C8B-B14F-4D97-AF65-F5344CB8AC3E}">
        <p14:creationId xmlns:p14="http://schemas.microsoft.com/office/powerpoint/2010/main" val="3641674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A827950-429E-4A33-8556-B060364B8676}" type="datetime1">
              <a:rPr lang="en-US" smtClean="0"/>
              <a:t>12/03/2018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075636" y="6520259"/>
            <a:ext cx="2057400" cy="365125"/>
          </a:xfrm>
        </p:spPr>
        <p:txBody>
          <a:bodyPr/>
          <a:lstStyle>
            <a:lvl1pPr>
              <a:defRPr sz="1200">
                <a:solidFill>
                  <a:schemeClr val="bg1"/>
                </a:solidFill>
              </a:defRPr>
            </a:lvl1pPr>
          </a:lstStyle>
          <a:p>
            <a:pPr>
              <a:defRPr/>
            </a:pPr>
            <a:fld id="{5063C260-9D52-44B7-9F6F-50927B302973}" type="slidenum">
              <a:rPr lang="en-US" smtClean="0"/>
              <a:pPr>
                <a:defRPr/>
              </a:pPr>
              <a:t>‹#›</a:t>
            </a:fld>
            <a:endParaRPr lang="en-US" dirty="0"/>
          </a:p>
        </p:txBody>
      </p:sp>
    </p:spTree>
    <p:extLst>
      <p:ext uri="{BB962C8B-B14F-4D97-AF65-F5344CB8AC3E}">
        <p14:creationId xmlns:p14="http://schemas.microsoft.com/office/powerpoint/2010/main" val="225319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3175"/>
            <a:ext cx="9144000" cy="1978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a:spLocks noChangeArrowheads="1"/>
          </p:cNvSpPr>
          <p:nvPr/>
        </p:nvSpPr>
        <p:spPr bwMode="auto">
          <a:xfrm>
            <a:off x="419100" y="6600825"/>
            <a:ext cx="406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sz="1100" b="1" dirty="0" smtClean="0">
                <a:solidFill>
                  <a:schemeClr val="bg1"/>
                </a:solidFill>
              </a:rPr>
              <a:t>Sardar Sarovar Narmada Nigam Limited, Government of Gujarat</a:t>
            </a:r>
          </a:p>
        </p:txBody>
      </p:sp>
      <p:sp>
        <p:nvSpPr>
          <p:cNvPr id="4" name="Rectangle 3"/>
          <p:cNvSpPr/>
          <p:nvPr/>
        </p:nvSpPr>
        <p:spPr>
          <a:xfrm>
            <a:off x="0" y="6600825"/>
            <a:ext cx="762000" cy="257175"/>
          </a:xfrm>
          <a:prstGeom prst="rect">
            <a:avLst/>
          </a:prstGeom>
          <a:gradFill>
            <a:gsLst>
              <a:gs pos="0">
                <a:schemeClr val="tx1">
                  <a:alpha val="41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Slide Number Placeholder 3"/>
          <p:cNvSpPr>
            <a:spLocks noGrp="1"/>
          </p:cNvSpPr>
          <p:nvPr>
            <p:ph type="sldNum" sz="quarter" idx="12"/>
          </p:nvPr>
        </p:nvSpPr>
        <p:spPr>
          <a:xfrm>
            <a:off x="7086600" y="6546849"/>
            <a:ext cx="2057400" cy="365125"/>
          </a:xfrm>
        </p:spPr>
        <p:txBody>
          <a:bodyPr/>
          <a:lstStyle>
            <a:lvl1pPr>
              <a:defRPr sz="1050">
                <a:solidFill>
                  <a:schemeClr val="bg1"/>
                </a:solidFill>
              </a:defRPr>
            </a:lvl1pPr>
          </a:lstStyle>
          <a:p>
            <a:pPr>
              <a:defRPr/>
            </a:pPr>
            <a:fld id="{5D734AC9-1AB1-4964-9D1F-2B68DDF93AC7}" type="slidenum">
              <a:rPr lang="en-US" smtClean="0"/>
              <a:pPr>
                <a:defRPr/>
              </a:pPr>
              <a:t>‹#›</a:t>
            </a:fld>
            <a:endParaRPr lang="en-US" dirty="0"/>
          </a:p>
        </p:txBody>
      </p:sp>
    </p:spTree>
    <p:extLst>
      <p:ext uri="{BB962C8B-B14F-4D97-AF65-F5344CB8AC3E}">
        <p14:creationId xmlns:p14="http://schemas.microsoft.com/office/powerpoint/2010/main" val="2697613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14F3E94-258F-424F-A537-9167BCD58EAA}" type="datetime1">
              <a:rPr lang="en-US" smtClean="0"/>
              <a:t>12/03/2018</a:t>
            </a:fld>
            <a:endParaRPr lang="en-US"/>
          </a:p>
        </p:txBody>
      </p:sp>
      <p:sp>
        <p:nvSpPr>
          <p:cNvPr id="6" name="Footer Placeholder 5"/>
          <p:cNvSpPr>
            <a:spLocks noGrp="1"/>
          </p:cNvSpPr>
          <p:nvPr>
            <p:ph type="ftr" sz="quarter" idx="11"/>
          </p:nvPr>
        </p:nvSpPr>
        <p:spPr/>
        <p:txBody>
          <a:bodyPr/>
          <a:lstStyle>
            <a:lvl1pPr>
              <a:defRPr sz="9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a:xfrm>
            <a:off x="7086600" y="6538912"/>
            <a:ext cx="2057400" cy="365125"/>
          </a:xfrm>
        </p:spPr>
        <p:txBody>
          <a:bodyPr/>
          <a:lstStyle>
            <a:lvl1pPr>
              <a:defRPr sz="1200">
                <a:solidFill>
                  <a:schemeClr val="bg1"/>
                </a:solidFill>
              </a:defRPr>
            </a:lvl1pPr>
          </a:lstStyle>
          <a:p>
            <a:pPr>
              <a:defRPr/>
            </a:pPr>
            <a:fld id="{2317CD3C-7F7D-4BD0-B61B-5BC9E5C804E7}" type="slidenum">
              <a:rPr lang="en-US" smtClean="0"/>
              <a:pPr>
                <a:defRPr/>
              </a:pPr>
              <a:t>‹#›</a:t>
            </a:fld>
            <a:endParaRPr lang="en-US" dirty="0"/>
          </a:p>
        </p:txBody>
      </p:sp>
    </p:spTree>
    <p:extLst>
      <p:ext uri="{BB962C8B-B14F-4D97-AF65-F5344CB8AC3E}">
        <p14:creationId xmlns:p14="http://schemas.microsoft.com/office/powerpoint/2010/main" val="3362159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956FA52-F7EF-44E7-86A2-8203364AFDFC}" type="datetime1">
              <a:rPr lang="en-US" smtClean="0"/>
              <a:t>12/03/2018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86600" y="6550025"/>
            <a:ext cx="2057400" cy="365125"/>
          </a:xfrm>
        </p:spPr>
        <p:txBody>
          <a:bodyPr/>
          <a:lstStyle>
            <a:lvl1pPr>
              <a:defRPr sz="1200">
                <a:solidFill>
                  <a:schemeClr val="bg1"/>
                </a:solidFill>
              </a:defRPr>
            </a:lvl1pPr>
          </a:lstStyle>
          <a:p>
            <a:pPr>
              <a:defRPr/>
            </a:pPr>
            <a:fld id="{30070BB1-E975-4987-931E-E9EC05A0BCE9}" type="slidenum">
              <a:rPr lang="en-US" smtClean="0"/>
              <a:pPr>
                <a:defRPr/>
              </a:pPr>
              <a:t>‹#›</a:t>
            </a:fld>
            <a:endParaRPr lang="en-US" dirty="0"/>
          </a:p>
        </p:txBody>
      </p:sp>
    </p:spTree>
    <p:extLst>
      <p:ext uri="{BB962C8B-B14F-4D97-AF65-F5344CB8AC3E}">
        <p14:creationId xmlns:p14="http://schemas.microsoft.com/office/powerpoint/2010/main" val="2009589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9F0F8AE-73F6-4ECE-94E8-F6445F44BD14}" type="datetime1">
              <a:rPr lang="en-US" smtClean="0"/>
              <a:t>12/03/2018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0F4A36A-0BCF-4D95-AAC7-9E93C2FA7F27}" type="slidenum">
              <a:rPr lang="en-US" smtClean="0"/>
              <a:pPr>
                <a:defRPr/>
              </a:pPr>
              <a:t>‹#›</a:t>
            </a:fld>
            <a:endParaRPr lang="en-US"/>
          </a:p>
        </p:txBody>
      </p:sp>
      <p:pic>
        <p:nvPicPr>
          <p:cNvPr id="1031" name="Picture 5" descr="C:\Users\LASA\Desktop\flow b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2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C:\Users\LASA\Desktop\flow b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6602413"/>
            <a:ext cx="914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629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ChangeArrowheads="1"/>
          </p:cNvSpPr>
          <p:nvPr/>
        </p:nvSpPr>
        <p:spPr bwMode="auto">
          <a:xfrm>
            <a:off x="0" y="88378"/>
            <a:ext cx="9144000" cy="522288"/>
          </a:xfrm>
          <a:prstGeom prst="rect">
            <a:avLst/>
          </a:prstGeom>
          <a:solidFill>
            <a:schemeClr val="bg1">
              <a:alpha val="788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4773FF"/>
                </a:solidFill>
                <a:latin typeface="Arial" panose="020B0604020202020204" pitchFamily="34" charset="0"/>
                <a:cs typeface="Arial" panose="020B0604020202020204" pitchFamily="34" charset="0"/>
              </a:rPr>
              <a:t>Sardar Sarovar Narmada Nigam Limited</a:t>
            </a:r>
          </a:p>
        </p:txBody>
      </p:sp>
      <p:pic>
        <p:nvPicPr>
          <p:cNvPr id="14340" name="Picture 3" descr="C:\Users\LASA\Desktop\ppt\ssnnl_logo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44" y="769433"/>
            <a:ext cx="703307" cy="4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p:cNvPr>
          <p:cNvSpPr txBox="1">
            <a:spLocks/>
          </p:cNvSpPr>
          <p:nvPr/>
        </p:nvSpPr>
        <p:spPr>
          <a:xfrm>
            <a:off x="32599" y="1233916"/>
            <a:ext cx="9111401" cy="970915"/>
          </a:xfrm>
          <a:prstGeom prst="rect">
            <a:avLst/>
          </a:prstGeom>
          <a:solidFill>
            <a:schemeClr val="bg1">
              <a:alpha val="51000"/>
            </a:schemeClr>
          </a:solidFill>
        </p:spPr>
        <p:txBody>
          <a:bodyPr anchor="ctr"/>
          <a:lstStyle/>
          <a:p>
            <a:pPr algn="ctr" eaLnBrk="1" fontAlgn="auto" hangingPunct="1">
              <a:spcAft>
                <a:spcPts val="0"/>
              </a:spcAft>
              <a:defRPr/>
            </a:pPr>
            <a:r>
              <a:rPr lang="en-IN" sz="3600" b="1" dirty="0" smtClean="0">
                <a:solidFill>
                  <a:srgbClr val="C00000"/>
                </a:solidFill>
                <a:latin typeface="Trajan Pro" pitchFamily="18" charset="0"/>
                <a:ea typeface="+mj-ea"/>
                <a:cs typeface="+mj-cs"/>
              </a:rPr>
              <a:t> UGPL INITIATIVE IN SSP</a:t>
            </a:r>
            <a:endParaRPr lang="en-IN" sz="3600" b="1" dirty="0">
              <a:solidFill>
                <a:srgbClr val="C00000"/>
              </a:solidFill>
              <a:latin typeface="Trajan Pro" pitchFamily="18" charset="0"/>
              <a:ea typeface="+mj-ea"/>
              <a:cs typeface="+mj-cs"/>
            </a:endParaRPr>
          </a:p>
          <a:p>
            <a:pPr algn="ctr" eaLnBrk="1" fontAlgn="auto" hangingPunct="1">
              <a:spcAft>
                <a:spcPts val="0"/>
              </a:spcAft>
              <a:defRPr/>
            </a:pPr>
            <a:r>
              <a:rPr lang="en-IN" sz="3600" b="1" dirty="0">
                <a:solidFill>
                  <a:schemeClr val="tx2"/>
                </a:solidFill>
                <a:latin typeface="Trajan Pro" pitchFamily="18" charset="0"/>
                <a:ea typeface="+mj-ea"/>
                <a:cs typeface="+mj-cs"/>
              </a:rPr>
              <a:t>Sardar Sarovar (Narmada) </a:t>
            </a:r>
            <a:r>
              <a:rPr lang="en-IN" sz="3600" b="1" dirty="0" smtClean="0">
                <a:solidFill>
                  <a:schemeClr val="tx2"/>
                </a:solidFill>
                <a:latin typeface="Trajan Pro" pitchFamily="18" charset="0"/>
                <a:ea typeface="+mj-ea"/>
                <a:cs typeface="+mj-cs"/>
              </a:rPr>
              <a:t>Project, Gujarat</a:t>
            </a:r>
            <a:endParaRPr lang="en-IN" sz="3600" b="1" dirty="0">
              <a:solidFill>
                <a:schemeClr val="tx2"/>
              </a:solidFill>
              <a:latin typeface="Trajan Pro" pitchFamily="18" charset="0"/>
              <a:ea typeface="+mj-ea"/>
              <a:cs typeface="+mj-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839"/>
          <a:stretch/>
        </p:blipFill>
        <p:spPr>
          <a:xfrm>
            <a:off x="6824837" y="4025100"/>
            <a:ext cx="2314223" cy="23419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0" y="2567254"/>
            <a:ext cx="2317155" cy="2291767"/>
          </a:xfrm>
          <a:prstGeom prst="rect">
            <a:avLst/>
          </a:prstGeom>
          <a:ln>
            <a:solidFill>
              <a:schemeClr val="tx1"/>
            </a:solid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20635"/>
          <a:stretch/>
        </p:blipFill>
        <p:spPr>
          <a:xfrm>
            <a:off x="4617230" y="2505013"/>
            <a:ext cx="2179948" cy="2300146"/>
          </a:xfrm>
          <a:prstGeom prst="rect">
            <a:avLst/>
          </a:prstGeom>
          <a:ln>
            <a:solidFill>
              <a:schemeClr val="tx1"/>
            </a:solidFill>
          </a:ln>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4074" t="29999" r="24815" b="14446"/>
          <a:stretch/>
        </p:blipFill>
        <p:spPr>
          <a:xfrm>
            <a:off x="2403245" y="4290806"/>
            <a:ext cx="2213985" cy="2306235"/>
          </a:xfrm>
          <a:prstGeom prst="rect">
            <a:avLst/>
          </a:prstGeom>
        </p:spPr>
      </p:pic>
      <p:sp>
        <p:nvSpPr>
          <p:cNvPr id="14" name="Subtitle 5">
            <a:extLst/>
          </p:cNvPr>
          <p:cNvSpPr txBox="1">
            <a:spLocks/>
          </p:cNvSpPr>
          <p:nvPr/>
        </p:nvSpPr>
        <p:spPr bwMode="auto">
          <a:xfrm>
            <a:off x="4617230" y="6151175"/>
            <a:ext cx="2179948" cy="431800"/>
          </a:xfrm>
          <a:prstGeom prst="rect">
            <a:avLst/>
          </a:prstGeom>
          <a:solidFill>
            <a:schemeClr val="bg1">
              <a:alpha val="6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1" fontAlgn="base" hangingPunct="1">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fontAlgn="base" hangingPunct="1">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fontAlgn="base" hangingPunct="1">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fontAlgn="base" hangingPunct="1">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fontAlgn="base" hangingPunct="1">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spcBef>
                <a:spcPct val="0"/>
              </a:spcBef>
              <a:defRPr/>
            </a:pPr>
            <a:r>
              <a:rPr lang="en-US" sz="2200" b="1" dirty="0" smtClean="0">
                <a:latin typeface="+mj-lt"/>
              </a:rPr>
              <a:t>13 March 2018</a:t>
            </a:r>
            <a:endParaRPr lang="en-US" sz="2200" b="1" dirty="0">
              <a:latin typeface="+mj-lt"/>
            </a:endParaRPr>
          </a:p>
        </p:txBody>
      </p:sp>
      <p:sp>
        <p:nvSpPr>
          <p:cNvPr id="3" name="TextBox 2"/>
          <p:cNvSpPr txBox="1"/>
          <p:nvPr/>
        </p:nvSpPr>
        <p:spPr>
          <a:xfrm>
            <a:off x="8635004" y="6597041"/>
            <a:ext cx="504056" cy="307777"/>
          </a:xfrm>
          <a:prstGeom prst="rect">
            <a:avLst/>
          </a:prstGeom>
          <a:noFill/>
        </p:spPr>
        <p:txBody>
          <a:bodyPr wrap="square" rtlCol="0">
            <a:spAutoFit/>
          </a:bodyPr>
          <a:lstStyle/>
          <a:p>
            <a:r>
              <a:rPr lang="en-US" sz="1400" dirty="0" smtClean="0"/>
              <a:t>01</a:t>
            </a:r>
            <a:endParaRPr lang="en-US" sz="1400" dirty="0"/>
          </a:p>
        </p:txBody>
      </p:sp>
    </p:spTree>
    <p:extLst>
      <p:ext uri="{BB962C8B-B14F-4D97-AF65-F5344CB8AC3E}">
        <p14:creationId xmlns:p14="http://schemas.microsoft.com/office/powerpoint/2010/main" val="1498309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1185" t="12599" r="31488" b="4242"/>
          <a:stretch/>
        </p:blipFill>
        <p:spPr>
          <a:xfrm>
            <a:off x="179512" y="476672"/>
            <a:ext cx="4463769" cy="5593837"/>
          </a:xfrm>
          <a:prstGeom prst="rect">
            <a:avLst/>
          </a:prstGeom>
        </p:spPr>
      </p:pic>
      <p:pic>
        <p:nvPicPr>
          <p:cNvPr id="4" name="Picture 3"/>
          <p:cNvPicPr>
            <a:picLocks noChangeAspect="1"/>
          </p:cNvPicPr>
          <p:nvPr/>
        </p:nvPicPr>
        <p:blipFill rotWithShape="1">
          <a:blip r:embed="rId3"/>
          <a:srcRect l="37327" t="31920" r="37631" b="5081"/>
          <a:stretch/>
        </p:blipFill>
        <p:spPr>
          <a:xfrm>
            <a:off x="4860032" y="446781"/>
            <a:ext cx="3974100" cy="5623727"/>
          </a:xfrm>
          <a:prstGeom prst="rect">
            <a:avLst/>
          </a:prstGeom>
        </p:spPr>
      </p:pic>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10</a:t>
            </a:r>
            <a:endParaRPr lang="en-US" sz="1400" dirty="0"/>
          </a:p>
        </p:txBody>
      </p:sp>
    </p:spTree>
    <p:extLst>
      <p:ext uri="{BB962C8B-B14F-4D97-AF65-F5344CB8AC3E}">
        <p14:creationId xmlns:p14="http://schemas.microsoft.com/office/powerpoint/2010/main" val="1328077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799" y="778202"/>
            <a:ext cx="8534400" cy="5748497"/>
          </a:xfrm>
          <a:prstGeom prst="rect">
            <a:avLst/>
          </a:prstGeom>
          <a:solidFill>
            <a:schemeClr val="accent1">
              <a:lumMod val="20000"/>
              <a:lumOff val="80000"/>
            </a:schemeClr>
          </a:solidFill>
        </p:spPr>
        <p:txBody>
          <a:bodyPr>
            <a:spAutoFit/>
          </a:bodyPr>
          <a:lstStyle/>
          <a:p>
            <a:pPr marL="342900" indent="-342900">
              <a:lnSpc>
                <a:spcPct val="110000"/>
              </a:lnSpc>
              <a:buFont typeface="Arial" panose="020B0604020202020204" pitchFamily="34" charset="0"/>
              <a:buChar char="•"/>
            </a:pPr>
            <a:r>
              <a:rPr lang="en-US" sz="2400" dirty="0">
                <a:solidFill>
                  <a:schemeClr val="accent1">
                    <a:lumMod val="50000"/>
                  </a:schemeClr>
                </a:solidFill>
              </a:rPr>
              <a:t>UGPL Policy </a:t>
            </a:r>
            <a:endParaRPr lang="en-US" sz="2400" dirty="0" smtClean="0">
              <a:solidFill>
                <a:schemeClr val="accent1">
                  <a:lumMod val="50000"/>
                </a:schemeClr>
              </a:solidFill>
            </a:endParaRPr>
          </a:p>
          <a:p>
            <a:pPr marL="342900" indent="-342900">
              <a:lnSpc>
                <a:spcPct val="110000"/>
              </a:lnSpc>
              <a:buFont typeface="Arial" panose="020B0604020202020204" pitchFamily="34" charset="0"/>
              <a:buChar char="•"/>
            </a:pPr>
            <a:r>
              <a:rPr lang="en-US" sz="2400" dirty="0" smtClean="0">
                <a:solidFill>
                  <a:schemeClr val="accent1">
                    <a:lumMod val="50000"/>
                  </a:schemeClr>
                </a:solidFill>
              </a:rPr>
              <a:t>Farmers have an option to select – Open Channel or UGPL (uPVC Pipes of 180 to 355 mm)</a:t>
            </a:r>
            <a:endParaRPr lang="en-US" sz="2400" dirty="0">
              <a:solidFill>
                <a:schemeClr val="accent1">
                  <a:lumMod val="50000"/>
                </a:schemeClr>
              </a:solidFill>
            </a:endParaRPr>
          </a:p>
          <a:p>
            <a:pPr marL="342900" indent="-342900">
              <a:lnSpc>
                <a:spcPct val="110000"/>
              </a:lnSpc>
              <a:buFont typeface="Arial" panose="020B0604020202020204" pitchFamily="34" charset="0"/>
              <a:buChar char="•"/>
            </a:pPr>
            <a:r>
              <a:rPr lang="en-US" sz="2400" dirty="0" smtClean="0">
                <a:solidFill>
                  <a:schemeClr val="accent1">
                    <a:lumMod val="50000"/>
                  </a:schemeClr>
                </a:solidFill>
              </a:rPr>
              <a:t>Alignment &amp; turnout locations in consultation with farmers</a:t>
            </a:r>
            <a:endParaRPr lang="en-US" sz="2400" dirty="0">
              <a:solidFill>
                <a:schemeClr val="accent1">
                  <a:lumMod val="50000"/>
                </a:schemeClr>
              </a:solidFill>
            </a:endParaRPr>
          </a:p>
          <a:p>
            <a:pPr marL="342900" indent="-342900">
              <a:lnSpc>
                <a:spcPct val="110000"/>
              </a:lnSpc>
              <a:buFont typeface="Arial" panose="020B0604020202020204" pitchFamily="34" charset="0"/>
              <a:buChar char="•"/>
            </a:pPr>
            <a:r>
              <a:rPr lang="en-US" sz="2400" dirty="0">
                <a:solidFill>
                  <a:schemeClr val="accent1">
                    <a:lumMod val="50000"/>
                  </a:schemeClr>
                </a:solidFill>
              </a:rPr>
              <a:t>SSNNL </a:t>
            </a:r>
            <a:r>
              <a:rPr lang="en-US" sz="2400" dirty="0" smtClean="0">
                <a:solidFill>
                  <a:schemeClr val="accent1">
                    <a:lumMod val="50000"/>
                  </a:schemeClr>
                </a:solidFill>
              </a:rPr>
              <a:t>to </a:t>
            </a:r>
            <a:r>
              <a:rPr lang="en-US" sz="2400" dirty="0">
                <a:solidFill>
                  <a:schemeClr val="accent1">
                    <a:lumMod val="50000"/>
                  </a:schemeClr>
                </a:solidFill>
              </a:rPr>
              <a:t>pay  </a:t>
            </a:r>
            <a:r>
              <a:rPr lang="en-US" sz="2400" dirty="0" smtClean="0">
                <a:solidFill>
                  <a:schemeClr val="accent1">
                    <a:lumMod val="50000"/>
                  </a:schemeClr>
                </a:solidFill>
              </a:rPr>
              <a:t>97.5% </a:t>
            </a:r>
            <a:r>
              <a:rPr lang="en-US" sz="2400" dirty="0">
                <a:solidFill>
                  <a:schemeClr val="accent1">
                    <a:lumMod val="50000"/>
                  </a:schemeClr>
                </a:solidFill>
              </a:rPr>
              <a:t>of the total cost </a:t>
            </a:r>
          </a:p>
          <a:p>
            <a:pPr marL="342900" indent="-342900">
              <a:lnSpc>
                <a:spcPct val="110000"/>
              </a:lnSpc>
              <a:buFont typeface="Arial" panose="020B0604020202020204" pitchFamily="34" charset="0"/>
              <a:buChar char="•"/>
            </a:pPr>
            <a:r>
              <a:rPr lang="en-US" sz="2400" dirty="0">
                <a:solidFill>
                  <a:schemeClr val="accent1">
                    <a:lumMod val="50000"/>
                  </a:schemeClr>
                </a:solidFill>
              </a:rPr>
              <a:t>The group of farmers is expected to pay </a:t>
            </a:r>
            <a:r>
              <a:rPr lang="en-US" sz="2400" dirty="0" smtClean="0">
                <a:solidFill>
                  <a:schemeClr val="accent1">
                    <a:lumMod val="50000"/>
                  </a:schemeClr>
                </a:solidFill>
              </a:rPr>
              <a:t>2.5% </a:t>
            </a:r>
            <a:r>
              <a:rPr lang="en-US" sz="2400" dirty="0">
                <a:solidFill>
                  <a:schemeClr val="accent1">
                    <a:lumMod val="50000"/>
                  </a:schemeClr>
                </a:solidFill>
              </a:rPr>
              <a:t>of the cost </a:t>
            </a:r>
            <a:r>
              <a:rPr lang="en-US" sz="2400" dirty="0" smtClean="0">
                <a:solidFill>
                  <a:schemeClr val="accent1">
                    <a:lumMod val="50000"/>
                  </a:schemeClr>
                </a:solidFill>
              </a:rPr>
              <a:t>(cash or as </a:t>
            </a:r>
            <a:r>
              <a:rPr lang="en-US" sz="2400" dirty="0">
                <a:solidFill>
                  <a:schemeClr val="accent1">
                    <a:lumMod val="50000"/>
                  </a:schemeClr>
                </a:solidFill>
              </a:rPr>
              <a:t>a </a:t>
            </a:r>
            <a:r>
              <a:rPr lang="en-US" sz="2400" dirty="0" err="1">
                <a:solidFill>
                  <a:schemeClr val="accent1">
                    <a:lumMod val="50000"/>
                  </a:schemeClr>
                </a:solidFill>
              </a:rPr>
              <a:t>labour</a:t>
            </a:r>
            <a:r>
              <a:rPr lang="en-US" sz="2400" dirty="0">
                <a:solidFill>
                  <a:schemeClr val="accent1">
                    <a:lumMod val="50000"/>
                  </a:schemeClr>
                </a:solidFill>
              </a:rPr>
              <a:t> </a:t>
            </a:r>
            <a:r>
              <a:rPr lang="en-US" sz="2400" dirty="0" smtClean="0">
                <a:solidFill>
                  <a:schemeClr val="accent1">
                    <a:lumMod val="50000"/>
                  </a:schemeClr>
                </a:solidFill>
              </a:rPr>
              <a:t>component). </a:t>
            </a:r>
            <a:r>
              <a:rPr lang="en-US" sz="2400" dirty="0">
                <a:solidFill>
                  <a:schemeClr val="accent1">
                    <a:lumMod val="50000"/>
                  </a:schemeClr>
                </a:solidFill>
              </a:rPr>
              <a:t>The purpose is to inculcate a sense of ownership in farmers</a:t>
            </a:r>
            <a:r>
              <a:rPr lang="en-US" sz="2400" dirty="0" smtClean="0">
                <a:solidFill>
                  <a:schemeClr val="accent1">
                    <a:lumMod val="50000"/>
                  </a:schemeClr>
                </a:solidFill>
              </a:rPr>
              <a:t>.</a:t>
            </a:r>
          </a:p>
          <a:p>
            <a:pPr marL="342900" indent="-342900">
              <a:lnSpc>
                <a:spcPct val="110000"/>
              </a:lnSpc>
              <a:buFont typeface="Arial" panose="020B0604020202020204" pitchFamily="34" charset="0"/>
              <a:buChar char="•"/>
            </a:pPr>
            <a:r>
              <a:rPr lang="en-US" sz="2400" dirty="0" smtClean="0">
                <a:solidFill>
                  <a:schemeClr val="accent1">
                    <a:lumMod val="50000"/>
                  </a:schemeClr>
                </a:solidFill>
              </a:rPr>
              <a:t>41 Pipe Manufacturers are empaneled.</a:t>
            </a:r>
          </a:p>
          <a:p>
            <a:pPr marL="342900" indent="-342900">
              <a:lnSpc>
                <a:spcPct val="110000"/>
              </a:lnSpc>
              <a:buFont typeface="Arial" panose="020B0604020202020204" pitchFamily="34" charset="0"/>
              <a:buChar char="•"/>
            </a:pPr>
            <a:r>
              <a:rPr lang="en-US" sz="2400" dirty="0" smtClean="0">
                <a:solidFill>
                  <a:schemeClr val="accent1">
                    <a:lumMod val="50000"/>
                  </a:schemeClr>
                </a:solidFill>
              </a:rPr>
              <a:t>For Quality Control, TPI through reputed Institutions like CIPET &amp; GIRDA</a:t>
            </a:r>
          </a:p>
          <a:p>
            <a:pPr marL="342900" indent="-342900">
              <a:lnSpc>
                <a:spcPct val="110000"/>
              </a:lnSpc>
              <a:buFont typeface="Arial" panose="020B0604020202020204" pitchFamily="34" charset="0"/>
              <a:buChar char="•"/>
            </a:pPr>
            <a:r>
              <a:rPr lang="en-US" sz="2400" dirty="0" smtClean="0">
                <a:solidFill>
                  <a:schemeClr val="accent1">
                    <a:lumMod val="50000"/>
                  </a:schemeClr>
                </a:solidFill>
              </a:rPr>
              <a:t>O&amp;M </a:t>
            </a:r>
            <a:r>
              <a:rPr lang="en-US" sz="2400" dirty="0">
                <a:solidFill>
                  <a:schemeClr val="accent1">
                    <a:lumMod val="50000"/>
                  </a:schemeClr>
                </a:solidFill>
              </a:rPr>
              <a:t>of sub minor will be responsibility of beneficiary farmers of </a:t>
            </a:r>
            <a:r>
              <a:rPr lang="en-US" sz="2400" dirty="0" err="1">
                <a:solidFill>
                  <a:schemeClr val="accent1">
                    <a:lumMod val="50000"/>
                  </a:schemeClr>
                </a:solidFill>
              </a:rPr>
              <a:t>chak</a:t>
            </a:r>
            <a:r>
              <a:rPr lang="en-US" sz="2400" dirty="0" smtClean="0">
                <a:solidFill>
                  <a:schemeClr val="accent1">
                    <a:lumMod val="50000"/>
                  </a:schemeClr>
                </a:solidFill>
              </a:rPr>
              <a:t>.</a:t>
            </a:r>
          </a:p>
          <a:p>
            <a:pPr marL="342900" indent="-342900">
              <a:lnSpc>
                <a:spcPct val="110000"/>
              </a:lnSpc>
              <a:buFont typeface="Arial" panose="020B0604020202020204" pitchFamily="34" charset="0"/>
              <a:buChar char="•"/>
            </a:pPr>
            <a:r>
              <a:rPr lang="en-US" sz="2400" dirty="0" smtClean="0">
                <a:solidFill>
                  <a:schemeClr val="accent1">
                    <a:lumMod val="50000"/>
                  </a:schemeClr>
                </a:solidFill>
              </a:rPr>
              <a:t>Defect liability of agency will be 5 years from completion</a:t>
            </a:r>
            <a:endParaRPr lang="en-US" sz="2400" dirty="0">
              <a:solidFill>
                <a:schemeClr val="accent1">
                  <a:lumMod val="50000"/>
                </a:schemeClr>
              </a:solidFill>
            </a:endParaRPr>
          </a:p>
        </p:txBody>
      </p:sp>
      <p:sp>
        <p:nvSpPr>
          <p:cNvPr id="20482" name="Title 1"/>
          <p:cNvSpPr>
            <a:spLocks noGrp="1"/>
          </p:cNvSpPr>
          <p:nvPr>
            <p:ph type="ctrTitle"/>
          </p:nvPr>
        </p:nvSpPr>
        <p:spPr>
          <a:xfrm>
            <a:off x="533400" y="304800"/>
            <a:ext cx="7772400" cy="762000"/>
          </a:xfrm>
        </p:spPr>
        <p:txBody>
          <a:bodyPr rtlCol="0">
            <a:normAutofit fontScale="90000"/>
          </a:bodyPr>
          <a:lstStyle/>
          <a:p>
            <a:pPr fontAlgn="auto">
              <a:spcAft>
                <a:spcPts val="0"/>
              </a:spcAft>
              <a:defRPr/>
            </a:pPr>
            <a:r>
              <a:rPr lang="en-US" sz="2800" b="1" dirty="0" smtClean="0">
                <a:solidFill>
                  <a:srgbClr val="000099"/>
                </a:solidFill>
              </a:rPr>
              <a:t/>
            </a:r>
            <a:br>
              <a:rPr lang="en-US" sz="2800" b="1" dirty="0" smtClean="0">
                <a:solidFill>
                  <a:srgbClr val="000099"/>
                </a:solidFill>
              </a:rPr>
            </a:br>
            <a:r>
              <a:rPr lang="en-US" sz="2800" b="1" u="sng" dirty="0" smtClean="0">
                <a:solidFill>
                  <a:srgbClr val="000099"/>
                </a:solidFill>
              </a:rPr>
              <a:t/>
            </a:r>
            <a:br>
              <a:rPr lang="en-US" sz="2800" b="1" u="sng" dirty="0" smtClean="0">
                <a:solidFill>
                  <a:srgbClr val="000099"/>
                </a:solidFill>
              </a:rPr>
            </a:br>
            <a:endParaRPr lang="en-US" sz="2800" b="1" dirty="0" smtClean="0">
              <a:solidFill>
                <a:srgbClr val="000099"/>
              </a:solidFill>
            </a:endParaRPr>
          </a:p>
        </p:txBody>
      </p:sp>
      <p:sp>
        <p:nvSpPr>
          <p:cNvPr id="2" name="Rectangle 1"/>
          <p:cNvSpPr/>
          <p:nvPr/>
        </p:nvSpPr>
        <p:spPr>
          <a:xfrm>
            <a:off x="3197264" y="120134"/>
            <a:ext cx="2749471" cy="461665"/>
          </a:xfrm>
          <a:prstGeom prst="rect">
            <a:avLst/>
          </a:prstGeom>
        </p:spPr>
        <p:txBody>
          <a:bodyPr wrap="none">
            <a:spAutoFit/>
          </a:bodyPr>
          <a:lstStyle/>
          <a:p>
            <a:pPr algn="ctr" fontAlgn="auto">
              <a:spcBef>
                <a:spcPts val="0"/>
              </a:spcBef>
              <a:spcAft>
                <a:spcPts val="0"/>
              </a:spcAft>
              <a:defRPr/>
            </a:pPr>
            <a:r>
              <a:rPr lang="en-US" sz="2400" b="1" dirty="0">
                <a:solidFill>
                  <a:srgbClr val="FFFF00"/>
                </a:solidFill>
              </a:rPr>
              <a:t>Policy &amp; Scheme </a:t>
            </a:r>
          </a:p>
        </p:txBody>
      </p:sp>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11</a:t>
            </a:r>
            <a:endParaRPr lang="en-US" sz="1400" dirty="0"/>
          </a:p>
        </p:txBody>
      </p:sp>
    </p:spTree>
    <p:extLst>
      <p:ext uri="{BB962C8B-B14F-4D97-AF65-F5344CB8AC3E}">
        <p14:creationId xmlns:p14="http://schemas.microsoft.com/office/powerpoint/2010/main" val="3298631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137313"/>
            <a:ext cx="8534400" cy="2529923"/>
          </a:xfrm>
          <a:prstGeom prst="rect">
            <a:avLst/>
          </a:prstGeom>
          <a:solidFill>
            <a:schemeClr val="accent1">
              <a:lumMod val="20000"/>
              <a:lumOff val="80000"/>
            </a:schemeClr>
          </a:solidFill>
        </p:spPr>
        <p:txBody>
          <a:bodyPr>
            <a:spAutoFit/>
          </a:bodyPr>
          <a:lstStyle/>
          <a:p>
            <a:pPr marL="342900" indent="-342900">
              <a:lnSpc>
                <a:spcPct val="110000"/>
              </a:lnSpc>
              <a:buFont typeface="Arial" panose="020B0604020202020204" pitchFamily="34" charset="0"/>
              <a:buChar char="•"/>
            </a:pPr>
            <a:r>
              <a:rPr lang="en-US" sz="2400" dirty="0" smtClean="0">
                <a:solidFill>
                  <a:schemeClr val="accent1">
                    <a:lumMod val="50000"/>
                  </a:schemeClr>
                </a:solidFill>
              </a:rPr>
              <a:t>Between January 2015 and February 2018</a:t>
            </a:r>
          </a:p>
          <a:p>
            <a:pPr marL="800100" lvl="1" indent="-342900">
              <a:lnSpc>
                <a:spcPct val="110000"/>
              </a:lnSpc>
              <a:buFont typeface="Arial" panose="020B0604020202020204" pitchFamily="34" charset="0"/>
              <a:buChar char="•"/>
            </a:pPr>
            <a:r>
              <a:rPr lang="en-US" sz="2400" dirty="0" smtClean="0">
                <a:solidFill>
                  <a:schemeClr val="accent1">
                    <a:lumMod val="50000"/>
                  </a:schemeClr>
                </a:solidFill>
              </a:rPr>
              <a:t>Length completed 			21,841 km</a:t>
            </a:r>
          </a:p>
          <a:p>
            <a:pPr marL="800100" lvl="1" indent="-342900">
              <a:lnSpc>
                <a:spcPct val="110000"/>
              </a:lnSpc>
              <a:buFont typeface="Arial" panose="020B0604020202020204" pitchFamily="34" charset="0"/>
              <a:buChar char="•"/>
            </a:pPr>
            <a:r>
              <a:rPr lang="en-US" sz="2400" dirty="0" smtClean="0">
                <a:solidFill>
                  <a:schemeClr val="accent1">
                    <a:lumMod val="50000"/>
                  </a:schemeClr>
                </a:solidFill>
              </a:rPr>
              <a:t>Command Area developed		7.80 lakh hectare</a:t>
            </a:r>
          </a:p>
          <a:p>
            <a:pPr marL="800100" lvl="1" indent="-342900">
              <a:lnSpc>
                <a:spcPct val="110000"/>
              </a:lnSpc>
              <a:buFont typeface="Arial" panose="020B0604020202020204" pitchFamily="34" charset="0"/>
              <a:buChar char="•"/>
            </a:pPr>
            <a:r>
              <a:rPr lang="en-US" sz="2400" dirty="0" smtClean="0">
                <a:solidFill>
                  <a:schemeClr val="accent1">
                    <a:lumMod val="50000"/>
                  </a:schemeClr>
                </a:solidFill>
              </a:rPr>
              <a:t>Benefitting				&gt; 6 lakh farmers</a:t>
            </a:r>
          </a:p>
          <a:p>
            <a:pPr marL="800100" lvl="1" indent="-342900">
              <a:lnSpc>
                <a:spcPct val="110000"/>
              </a:lnSpc>
              <a:buFont typeface="Arial" panose="020B0604020202020204" pitchFamily="34" charset="0"/>
              <a:buChar char="•"/>
            </a:pPr>
            <a:r>
              <a:rPr lang="en-US" sz="2400" dirty="0" smtClean="0">
                <a:solidFill>
                  <a:schemeClr val="accent1">
                    <a:lumMod val="50000"/>
                  </a:schemeClr>
                </a:solidFill>
              </a:rPr>
              <a:t>Tri-partite Agreements		&gt; 18,700 </a:t>
            </a:r>
            <a:r>
              <a:rPr lang="en-US" sz="2400" dirty="0" err="1" smtClean="0">
                <a:solidFill>
                  <a:schemeClr val="accent1">
                    <a:lumMod val="50000"/>
                  </a:schemeClr>
                </a:solidFill>
              </a:rPr>
              <a:t>chaks</a:t>
            </a:r>
            <a:endParaRPr lang="en-US" sz="2400" dirty="0" smtClean="0">
              <a:solidFill>
                <a:schemeClr val="accent1">
                  <a:lumMod val="50000"/>
                </a:schemeClr>
              </a:solidFill>
            </a:endParaRPr>
          </a:p>
          <a:p>
            <a:pPr marL="800100" lvl="1" indent="-342900">
              <a:lnSpc>
                <a:spcPct val="110000"/>
              </a:lnSpc>
              <a:buFont typeface="Arial" panose="020B0604020202020204" pitchFamily="34" charset="0"/>
              <a:buChar char="•"/>
            </a:pPr>
            <a:r>
              <a:rPr lang="en-US" sz="2400" dirty="0" smtClean="0">
                <a:solidFill>
                  <a:schemeClr val="accent1">
                    <a:lumMod val="50000"/>
                  </a:schemeClr>
                </a:solidFill>
              </a:rPr>
              <a:t>Cost incurred				&gt; 3100 crore	</a:t>
            </a:r>
            <a:r>
              <a:rPr lang="en-US" sz="2400" dirty="0" smtClean="0"/>
              <a:t>	</a:t>
            </a:r>
            <a:endParaRPr lang="en-US" sz="2400" dirty="0"/>
          </a:p>
        </p:txBody>
      </p:sp>
      <p:sp>
        <p:nvSpPr>
          <p:cNvPr id="20482" name="Title 1"/>
          <p:cNvSpPr>
            <a:spLocks noGrp="1"/>
          </p:cNvSpPr>
          <p:nvPr>
            <p:ph type="ctrTitle"/>
          </p:nvPr>
        </p:nvSpPr>
        <p:spPr>
          <a:xfrm>
            <a:off x="533400" y="304800"/>
            <a:ext cx="7772400" cy="762000"/>
          </a:xfrm>
        </p:spPr>
        <p:txBody>
          <a:bodyPr rtlCol="0">
            <a:normAutofit fontScale="90000"/>
          </a:bodyPr>
          <a:lstStyle/>
          <a:p>
            <a:pPr fontAlgn="auto">
              <a:spcAft>
                <a:spcPts val="0"/>
              </a:spcAft>
              <a:defRPr/>
            </a:pPr>
            <a:r>
              <a:rPr lang="en-US" sz="2800" b="1" dirty="0" smtClean="0">
                <a:solidFill>
                  <a:srgbClr val="000099"/>
                </a:solidFill>
              </a:rPr>
              <a:t/>
            </a:r>
            <a:br>
              <a:rPr lang="en-US" sz="2800" b="1" dirty="0" smtClean="0">
                <a:solidFill>
                  <a:srgbClr val="000099"/>
                </a:solidFill>
              </a:rPr>
            </a:br>
            <a:r>
              <a:rPr lang="en-US" sz="2800" b="1" u="sng" dirty="0" smtClean="0">
                <a:solidFill>
                  <a:srgbClr val="000099"/>
                </a:solidFill>
              </a:rPr>
              <a:t/>
            </a:r>
            <a:br>
              <a:rPr lang="en-US" sz="2800" b="1" u="sng" dirty="0" smtClean="0">
                <a:solidFill>
                  <a:srgbClr val="000099"/>
                </a:solidFill>
              </a:rPr>
            </a:br>
            <a:endParaRPr lang="en-US" sz="2800" b="1" dirty="0" smtClean="0">
              <a:solidFill>
                <a:srgbClr val="000099"/>
              </a:solidFill>
            </a:endParaRPr>
          </a:p>
        </p:txBody>
      </p:sp>
      <p:pic>
        <p:nvPicPr>
          <p:cNvPr id="2" name="Picture 1"/>
          <p:cNvPicPr>
            <a:picLocks noChangeAspect="1"/>
          </p:cNvPicPr>
          <p:nvPr/>
        </p:nvPicPr>
        <p:blipFill>
          <a:blip r:embed="rId3"/>
          <a:stretch>
            <a:fillRect/>
          </a:stretch>
        </p:blipFill>
        <p:spPr>
          <a:xfrm>
            <a:off x="304800" y="3861048"/>
            <a:ext cx="3066554" cy="2554445"/>
          </a:xfrm>
          <a:prstGeom prst="rect">
            <a:avLst/>
          </a:prstGeom>
        </p:spPr>
      </p:pic>
      <p:sp>
        <p:nvSpPr>
          <p:cNvPr id="3" name="Rectangle 2"/>
          <p:cNvSpPr/>
          <p:nvPr/>
        </p:nvSpPr>
        <p:spPr>
          <a:xfrm>
            <a:off x="1984959" y="130388"/>
            <a:ext cx="4869282" cy="461665"/>
          </a:xfrm>
          <a:prstGeom prst="rect">
            <a:avLst/>
          </a:prstGeom>
        </p:spPr>
        <p:txBody>
          <a:bodyPr wrap="none">
            <a:spAutoFit/>
          </a:bodyPr>
          <a:lstStyle/>
          <a:p>
            <a:pPr algn="ctr" fontAlgn="auto">
              <a:spcBef>
                <a:spcPts val="0"/>
              </a:spcBef>
              <a:spcAft>
                <a:spcPts val="0"/>
              </a:spcAft>
              <a:defRPr/>
            </a:pPr>
            <a:r>
              <a:rPr lang="en-US" sz="2400" b="1" dirty="0">
                <a:solidFill>
                  <a:srgbClr val="FFFF00"/>
                </a:solidFill>
              </a:rPr>
              <a:t>UGPL - Accomplishments so far</a:t>
            </a:r>
          </a:p>
        </p:txBody>
      </p:sp>
      <p:sp>
        <p:nvSpPr>
          <p:cNvPr id="8" name="TextBox 7"/>
          <p:cNvSpPr txBox="1"/>
          <p:nvPr/>
        </p:nvSpPr>
        <p:spPr>
          <a:xfrm>
            <a:off x="8635004" y="6597041"/>
            <a:ext cx="504056" cy="307777"/>
          </a:xfrm>
          <a:prstGeom prst="rect">
            <a:avLst/>
          </a:prstGeom>
          <a:noFill/>
        </p:spPr>
        <p:txBody>
          <a:bodyPr wrap="square" rtlCol="0">
            <a:spAutoFit/>
          </a:bodyPr>
          <a:lstStyle/>
          <a:p>
            <a:r>
              <a:rPr lang="en-US" sz="1400" dirty="0" smtClean="0"/>
              <a:t>12</a:t>
            </a:r>
            <a:endParaRPr lang="en-US" sz="1400" dirty="0"/>
          </a:p>
        </p:txBody>
      </p:sp>
    </p:spTree>
    <p:extLst>
      <p:ext uri="{BB962C8B-B14F-4D97-AF65-F5344CB8AC3E}">
        <p14:creationId xmlns:p14="http://schemas.microsoft.com/office/powerpoint/2010/main" val="2232408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p:cNvPr>
          <p:cNvSpPr>
            <a:spLocks noGrp="1"/>
          </p:cNvSpPr>
          <p:nvPr>
            <p:ph type="title"/>
          </p:nvPr>
        </p:nvSpPr>
        <p:spPr>
          <a:xfrm>
            <a:off x="838200" y="152400"/>
            <a:ext cx="7886700" cy="381000"/>
          </a:xfrm>
        </p:spPr>
        <p:txBody>
          <a:bodyPr>
            <a:normAutofit fontScale="90000"/>
          </a:bodyPr>
          <a:lstStyle/>
          <a:p>
            <a:pPr algn="ctr" eaLnBrk="1" hangingPunct="1">
              <a:defRPr/>
            </a:pPr>
            <a:r>
              <a:rPr lang="en-US" dirty="0" smtClean="0">
                <a:solidFill>
                  <a:srgbClr val="FFFF00"/>
                </a:solidFill>
                <a:latin typeface="Times New Roman" pitchFamily="18" charset="0"/>
                <a:cs typeface="Times New Roman" pitchFamily="18" charset="0"/>
              </a:rPr>
              <a:t>Tendering and Price Discovery</a:t>
            </a:r>
            <a:endParaRPr lang="en-US" dirty="0">
              <a:solidFill>
                <a:srgbClr val="FFFF00"/>
              </a:solidFill>
              <a:latin typeface="Times New Roman" pitchFamily="18" charset="0"/>
              <a:cs typeface="Times New Roman" pitchFamily="18" charset="0"/>
            </a:endParaRPr>
          </a:p>
        </p:txBody>
      </p:sp>
      <p:sp>
        <p:nvSpPr>
          <p:cNvPr id="3" name="Content Placeholder 2">
            <a:extLst/>
          </p:cNvPr>
          <p:cNvSpPr>
            <a:spLocks noGrp="1"/>
          </p:cNvSpPr>
          <p:nvPr>
            <p:ph idx="1"/>
          </p:nvPr>
        </p:nvSpPr>
        <p:spPr>
          <a:xfrm>
            <a:off x="228600" y="838200"/>
            <a:ext cx="8839200" cy="5765800"/>
          </a:xfrm>
        </p:spPr>
        <p:txBody>
          <a:bodyPr rtlCol="0">
            <a:normAutofit fontScale="77500" lnSpcReduction="20000"/>
          </a:bodyPr>
          <a:lstStyle/>
          <a:p>
            <a:pPr marL="457200" indent="-457200" eaLnBrk="1" fontAlgn="auto" hangingPunct="1">
              <a:lnSpc>
                <a:spcPct val="130000"/>
              </a:lnSpc>
              <a:spcAft>
                <a:spcPts val="0"/>
              </a:spcAft>
              <a:buNone/>
              <a:defRPr/>
            </a:pPr>
            <a:r>
              <a:rPr lang="en-US" sz="2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UGPL work was taken up in two Phases</a:t>
            </a:r>
          </a:p>
          <a:p>
            <a:pPr marL="457200" indent="-457200" fontAlgn="auto">
              <a:lnSpc>
                <a:spcPct val="130000"/>
              </a:lnSpc>
              <a:spcAft>
                <a:spcPts val="0"/>
              </a:spcAft>
              <a:buNone/>
              <a:defRPr/>
            </a:pP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u="sng" dirty="0" smtClean="0">
                <a:solidFill>
                  <a:schemeClr val="accent1">
                    <a:lumMod val="50000"/>
                  </a:schemeClr>
                </a:solidFill>
                <a:latin typeface="Times New Roman" panose="02020603050405020304" pitchFamily="18" charset="0"/>
                <a:cs typeface="Times New Roman" panose="02020603050405020304" pitchFamily="18" charset="0"/>
              </a:rPr>
              <a:t>Phase-I</a:t>
            </a:r>
            <a:endParaRPr lang="en-US" sz="2400" b="1" u="sng"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fontAlgn="auto">
              <a:lnSpc>
                <a:spcPct val="130000"/>
              </a:lnSpc>
              <a:spcAft>
                <a:spcPts val="0"/>
              </a:spcAft>
              <a:defRPr/>
            </a:pPr>
            <a:r>
              <a:rPr lang="en-IN" sz="2400" dirty="0" smtClean="0">
                <a:solidFill>
                  <a:schemeClr val="accent1">
                    <a:lumMod val="50000"/>
                  </a:schemeClr>
                </a:solidFill>
              </a:rPr>
              <a:t>67 Agencies submitted tenders and 38 Agencies were qualified for UGPL works. </a:t>
            </a:r>
          </a:p>
          <a:p>
            <a:pPr marL="514350" indent="-514350" fontAlgn="auto">
              <a:lnSpc>
                <a:spcPct val="130000"/>
              </a:lnSpc>
              <a:spcAft>
                <a:spcPts val="0"/>
              </a:spcAft>
              <a:defRPr/>
            </a:pPr>
            <a:r>
              <a:rPr lang="en-IN" sz="2400" dirty="0" smtClean="0">
                <a:solidFill>
                  <a:schemeClr val="accent1">
                    <a:lumMod val="50000"/>
                  </a:schemeClr>
                </a:solidFill>
              </a:rPr>
              <a:t>For each Item, Minimum quoted rates (excluding abnormal low rates) were considered to decide unit rates of different items.</a:t>
            </a:r>
          </a:p>
          <a:p>
            <a:pPr marL="514350" indent="-514350" fontAlgn="auto">
              <a:lnSpc>
                <a:spcPct val="130000"/>
              </a:lnSpc>
              <a:spcAft>
                <a:spcPts val="0"/>
              </a:spcAft>
              <a:defRPr/>
            </a:pPr>
            <a:r>
              <a:rPr lang="en-IN" sz="2400" dirty="0" smtClean="0">
                <a:solidFill>
                  <a:schemeClr val="accent1">
                    <a:lumMod val="50000"/>
                  </a:schemeClr>
                </a:solidFill>
              </a:rPr>
              <a:t>Agencies were awarded work at the approved Unit Rates regardless of their quoted rates</a:t>
            </a:r>
          </a:p>
          <a:p>
            <a:pPr marL="514350" indent="-514350" fontAlgn="auto">
              <a:lnSpc>
                <a:spcPct val="130000"/>
              </a:lnSpc>
              <a:spcAft>
                <a:spcPts val="0"/>
              </a:spcAft>
              <a:defRPr/>
            </a:pP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Approximately </a:t>
            </a:r>
            <a:r>
              <a:rPr lang="en-US" sz="2400" dirty="0">
                <a:solidFill>
                  <a:schemeClr val="accent1">
                    <a:lumMod val="50000"/>
                  </a:schemeClr>
                </a:solidFill>
                <a:latin typeface="Times New Roman" panose="02020603050405020304" pitchFamily="18" charset="0"/>
                <a:cs typeface="Times New Roman" panose="02020603050405020304" pitchFamily="18" charset="0"/>
              </a:rPr>
              <a:t>250 Implementing Agencies </a:t>
            </a: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were involved in Phase I to ensure speedy execution and </a:t>
            </a:r>
            <a:r>
              <a:rPr lang="en-US" sz="2400" dirty="0">
                <a:solidFill>
                  <a:schemeClr val="accent1">
                    <a:lumMod val="50000"/>
                  </a:schemeClr>
                </a:solidFill>
                <a:latin typeface="Times New Roman" panose="02020603050405020304" pitchFamily="18" charset="0"/>
                <a:cs typeface="Times New Roman" panose="02020603050405020304" pitchFamily="18" charset="0"/>
              </a:rPr>
              <a:t>UGPL work in 6.18 Lakh ha completed up to year 2016-17</a:t>
            </a: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t>
            </a:r>
          </a:p>
          <a:p>
            <a:pPr marL="514350" indent="-514350" fontAlgn="auto">
              <a:lnSpc>
                <a:spcPct val="130000"/>
              </a:lnSpc>
              <a:spcAft>
                <a:spcPts val="0"/>
              </a:spcAft>
              <a:buNone/>
              <a:defRPr/>
            </a:pPr>
            <a:r>
              <a:rPr lang="en-IN" sz="2300" dirty="0" smtClean="0">
                <a:solidFill>
                  <a:schemeClr val="accent1">
                    <a:lumMod val="50000"/>
                  </a:schemeClr>
                </a:solidFill>
                <a:latin typeface="Times New Roman" panose="02020603050405020304" pitchFamily="18" charset="0"/>
                <a:cs typeface="Times New Roman" panose="02020603050405020304" pitchFamily="18" charset="0"/>
              </a:rPr>
              <a:t>       </a:t>
            </a:r>
            <a:r>
              <a:rPr lang="en-IN" sz="2300" b="1" u="sng" dirty="0" smtClean="0">
                <a:solidFill>
                  <a:schemeClr val="accent1">
                    <a:lumMod val="50000"/>
                  </a:schemeClr>
                </a:solidFill>
                <a:latin typeface="Times New Roman" panose="02020603050405020304" pitchFamily="18" charset="0"/>
                <a:cs typeface="Times New Roman" panose="02020603050405020304" pitchFamily="18" charset="0"/>
              </a:rPr>
              <a:t>Phase-II</a:t>
            </a:r>
            <a:r>
              <a:rPr lang="en-IN" sz="2400" b="1" u="sng" dirty="0" smtClean="0">
                <a:solidFill>
                  <a:schemeClr val="accent1">
                    <a:lumMod val="50000"/>
                  </a:schemeClr>
                </a:solidFill>
              </a:rPr>
              <a:t> </a:t>
            </a:r>
          </a:p>
          <a:p>
            <a:pPr marL="514350" indent="-514350" fontAlgn="auto">
              <a:lnSpc>
                <a:spcPct val="130000"/>
              </a:lnSpc>
              <a:spcAft>
                <a:spcPts val="0"/>
              </a:spcAft>
              <a:defRPr/>
            </a:pPr>
            <a:r>
              <a:rPr lang="en-IN" sz="2600" dirty="0" smtClean="0">
                <a:solidFill>
                  <a:schemeClr val="accent1">
                    <a:lumMod val="50000"/>
                  </a:schemeClr>
                </a:solidFill>
              </a:rPr>
              <a:t>198 Agencies submitted tenders online, 147 Agencies qualified for UGPL works. </a:t>
            </a:r>
          </a:p>
          <a:p>
            <a:pPr marL="514350" indent="-514350" fontAlgn="auto">
              <a:lnSpc>
                <a:spcPct val="130000"/>
              </a:lnSpc>
              <a:spcAft>
                <a:spcPts val="0"/>
              </a:spcAft>
              <a:defRPr/>
            </a:pPr>
            <a:r>
              <a:rPr lang="en-IN" sz="2600" dirty="0" smtClean="0">
                <a:solidFill>
                  <a:schemeClr val="accent1">
                    <a:lumMod val="50000"/>
                  </a:schemeClr>
                </a:solidFill>
              </a:rPr>
              <a:t>Same procedure for Price Discovery was adopted for finalizing Unit Rates and UGPL work in 1.70 lakh ha completed in current year </a:t>
            </a:r>
            <a:r>
              <a:rPr lang="en-IN" sz="2600" dirty="0" err="1" smtClean="0">
                <a:solidFill>
                  <a:schemeClr val="accent1">
                    <a:lumMod val="50000"/>
                  </a:schemeClr>
                </a:solidFill>
              </a:rPr>
              <a:t>upto</a:t>
            </a:r>
            <a:r>
              <a:rPr lang="en-IN" sz="2600" dirty="0" smtClean="0">
                <a:solidFill>
                  <a:schemeClr val="accent1">
                    <a:lumMod val="50000"/>
                  </a:schemeClr>
                </a:solidFill>
              </a:rPr>
              <a:t> Feb 2018</a:t>
            </a:r>
            <a:endParaRPr lang="en-US" sz="2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5844" name="Slide Number Placeholder 3"/>
          <p:cNvSpPr txBox="1">
            <a:spLocks/>
          </p:cNvSpPr>
          <p:nvPr/>
        </p:nvSpPr>
        <p:spPr bwMode="auto">
          <a:xfrm>
            <a:off x="1588" y="6604000"/>
            <a:ext cx="4048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218AFB39-60E9-457A-8335-94A9921E4B6B}" type="slidenum">
              <a:rPr lang="en-US" altLang="en-US" sz="1100">
                <a:solidFill>
                  <a:srgbClr val="FFFF00"/>
                </a:solidFill>
                <a:latin typeface="Arial" panose="020B0604020202020204" pitchFamily="34" charset="0"/>
                <a:cs typeface="Arial" panose="020B0604020202020204" pitchFamily="34" charset="0"/>
              </a:rPr>
              <a:pPr eaLnBrk="1" hangingPunct="1"/>
              <a:t>13</a:t>
            </a:fld>
            <a:endParaRPr lang="en-US" altLang="en-US" sz="110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13</a:t>
            </a:r>
            <a:endParaRPr lang="en-US" sz="1400" dirty="0"/>
          </a:p>
        </p:txBody>
      </p:sp>
    </p:spTree>
    <p:extLst>
      <p:ext uri="{BB962C8B-B14F-4D97-AF65-F5344CB8AC3E}">
        <p14:creationId xmlns:p14="http://schemas.microsoft.com/office/powerpoint/2010/main" val="4222036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p:cNvPr>
          <p:cNvSpPr>
            <a:spLocks noGrp="1"/>
          </p:cNvSpPr>
          <p:nvPr>
            <p:ph type="title"/>
          </p:nvPr>
        </p:nvSpPr>
        <p:spPr>
          <a:xfrm>
            <a:off x="762000" y="119063"/>
            <a:ext cx="7448550" cy="457200"/>
          </a:xfrm>
        </p:spPr>
        <p:txBody>
          <a:bodyPr>
            <a:normAutofit fontScale="90000"/>
          </a:bodyPr>
          <a:lstStyle/>
          <a:p>
            <a:pPr eaLnBrk="1" hangingPunct="1">
              <a:defRPr/>
            </a:pPr>
            <a:r>
              <a:rPr lang="en-US" sz="3600" dirty="0">
                <a:solidFill>
                  <a:srgbClr val="FFFF00"/>
                </a:solidFill>
                <a:latin typeface="Times New Roman" pitchFamily="18" charset="0"/>
                <a:cs typeface="Times New Roman" pitchFamily="18" charset="0"/>
              </a:rPr>
              <a:t>CADWM Works in SSP, Gujarat</a:t>
            </a:r>
            <a:endParaRPr lang="en-US" dirty="0">
              <a:solidFill>
                <a:srgbClr val="FFFF00"/>
              </a:solidFill>
              <a:latin typeface="Times New Roman" pitchFamily="18" charset="0"/>
              <a:cs typeface="Times New Roman" pitchFamily="18" charset="0"/>
            </a:endParaRPr>
          </a:p>
        </p:txBody>
      </p:sp>
      <p:sp>
        <p:nvSpPr>
          <p:cNvPr id="36867" name="Content Placeholder 2"/>
          <p:cNvSpPr>
            <a:spLocks noGrp="1"/>
          </p:cNvSpPr>
          <p:nvPr>
            <p:ph idx="1"/>
          </p:nvPr>
        </p:nvSpPr>
        <p:spPr>
          <a:xfrm>
            <a:off x="214281" y="785794"/>
            <a:ext cx="8853519" cy="5767406"/>
          </a:xfrm>
        </p:spPr>
        <p:txBody>
          <a:bodyPr/>
          <a:lstStyle/>
          <a:p>
            <a:pPr algn="just" eaLnBrk="1" hangingPunct="1">
              <a:lnSpc>
                <a:spcPct val="150000"/>
              </a:lnSpc>
            </a:pPr>
            <a:r>
              <a:rPr lang="en-US" altLang="en-US" sz="2300" dirty="0" smtClean="0">
                <a:solidFill>
                  <a:schemeClr val="accent1">
                    <a:lumMod val="50000"/>
                  </a:schemeClr>
                </a:solidFill>
                <a:latin typeface="Times New Roman" panose="02020603050405020304" pitchFamily="18" charset="0"/>
                <a:cs typeface="Times New Roman" panose="02020603050405020304" pitchFamily="18" charset="0"/>
              </a:rPr>
              <a:t>In about 15 months time (Jan-16 to Mar-17), 6.18 lakh hectare command area was developed by constructing about 15,500 km length of UGPL. </a:t>
            </a:r>
          </a:p>
          <a:p>
            <a:pPr algn="just">
              <a:lnSpc>
                <a:spcPct val="150000"/>
              </a:lnSpc>
            </a:pPr>
            <a:r>
              <a:rPr lang="en-US" altLang="en-US" sz="2300" dirty="0" smtClean="0">
                <a:solidFill>
                  <a:schemeClr val="accent1">
                    <a:lumMod val="50000"/>
                  </a:schemeClr>
                </a:solidFill>
                <a:latin typeface="Times New Roman" panose="02020603050405020304" pitchFamily="18" charset="0"/>
                <a:cs typeface="Times New Roman" panose="02020603050405020304" pitchFamily="18" charset="0"/>
              </a:rPr>
              <a:t>As per the information available on the website of Ministry of Water Resources, Ganga Rejuvenation and River Development, during Eleventh Five Year Plan period, in the entire country command area development work (sub-minors/field channels) was completed in 20.80 lakh hectare area. </a:t>
            </a:r>
          </a:p>
          <a:p>
            <a:pPr eaLnBrk="1" hangingPunct="1">
              <a:lnSpc>
                <a:spcPct val="150000"/>
              </a:lnSpc>
            </a:pPr>
            <a:r>
              <a:rPr lang="en-US" altLang="en-US" sz="2300" dirty="0" smtClean="0">
                <a:solidFill>
                  <a:schemeClr val="accent1">
                    <a:lumMod val="50000"/>
                  </a:schemeClr>
                </a:solidFill>
                <a:latin typeface="Times New Roman" panose="02020603050405020304" pitchFamily="18" charset="0"/>
                <a:cs typeface="Times New Roman" panose="02020603050405020304" pitchFamily="18" charset="0"/>
              </a:rPr>
              <a:t>Thus, more than 6.18 lakh hectare area in just 15 months is a record in the country’s history of command area development.</a:t>
            </a:r>
          </a:p>
        </p:txBody>
      </p:sp>
      <p:sp>
        <p:nvSpPr>
          <p:cNvPr id="36869" name="Slide Number Placeholder 3"/>
          <p:cNvSpPr txBox="1">
            <a:spLocks/>
          </p:cNvSpPr>
          <p:nvPr/>
        </p:nvSpPr>
        <p:spPr bwMode="auto">
          <a:xfrm>
            <a:off x="1588" y="6604000"/>
            <a:ext cx="4048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95B3272-1D09-439A-8F57-0EDFF44A29A6}" type="slidenum">
              <a:rPr lang="en-US" altLang="en-US" sz="1100">
                <a:solidFill>
                  <a:srgbClr val="FFFF00"/>
                </a:solidFill>
                <a:latin typeface="Arial" panose="020B0604020202020204" pitchFamily="34" charset="0"/>
                <a:cs typeface="Arial" panose="020B0604020202020204" pitchFamily="34" charset="0"/>
              </a:rPr>
              <a:pPr eaLnBrk="1" hangingPunct="1"/>
              <a:t>14</a:t>
            </a:fld>
            <a:endParaRPr lang="en-US" altLang="en-US" sz="110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14</a:t>
            </a:r>
            <a:endParaRPr lang="en-US" sz="1400" dirty="0"/>
          </a:p>
        </p:txBody>
      </p:sp>
    </p:spTree>
    <p:extLst>
      <p:ext uri="{BB962C8B-B14F-4D97-AF65-F5344CB8AC3E}">
        <p14:creationId xmlns:p14="http://schemas.microsoft.com/office/powerpoint/2010/main" val="1343506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07307" y="987030"/>
            <a:ext cx="6294835" cy="429815"/>
          </a:xfrm>
        </p:spPr>
        <p:txBody>
          <a:bodyPr/>
          <a:lstStyle/>
          <a:p>
            <a:pPr eaLnBrk="1" hangingPunct="1"/>
            <a:r>
              <a:rPr lang="en-IN" sz="2175" b="1">
                <a:solidFill>
                  <a:srgbClr val="7030A0"/>
                </a:solidFill>
                <a:latin typeface="Book Antiqua" panose="02040602050305030304" pitchFamily="18" charset="0"/>
              </a:rPr>
              <a:t> Sokli U.G.P.L. Ta. Viramgam, Dist. Ahmedabad </a:t>
            </a:r>
          </a:p>
        </p:txBody>
      </p:sp>
      <p:pic>
        <p:nvPicPr>
          <p:cNvPr id="1638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922" y="1524000"/>
            <a:ext cx="3143250" cy="4186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2" descr="F:\CM Presentation 16.1.16\Photo\7bebec0ab076e8bbe3273d8998b9db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809" y="1944539"/>
            <a:ext cx="4460212" cy="334516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979880" y="68461"/>
            <a:ext cx="5824367" cy="523220"/>
          </a:xfrm>
          <a:prstGeom prst="rect">
            <a:avLst/>
          </a:prstGeom>
        </p:spPr>
        <p:txBody>
          <a:bodyPr wrap="square">
            <a:spAutoFit/>
          </a:bodyPr>
          <a:lstStyle/>
          <a:p>
            <a:pPr algn="ctr"/>
            <a:r>
              <a:rPr lang="en-IN" sz="2800" b="1" dirty="0">
                <a:solidFill>
                  <a:srgbClr val="FFFF00"/>
                </a:solidFill>
                <a:latin typeface="Book Antiqua" panose="02040602050305030304" pitchFamily="18" charset="0"/>
                <a:cs typeface="Shruti" panose="020B0604020202020204" pitchFamily="34" charset="0"/>
              </a:rPr>
              <a:t>Laying &amp; Stacking of </a:t>
            </a:r>
            <a:r>
              <a:rPr lang="en-IN" sz="2800" b="1" dirty="0" err="1">
                <a:solidFill>
                  <a:srgbClr val="FFFF00"/>
                </a:solidFill>
                <a:latin typeface="Book Antiqua" panose="02040602050305030304" pitchFamily="18" charset="0"/>
                <a:cs typeface="Shruti" panose="020B0604020202020204" pitchFamily="34" charset="0"/>
              </a:rPr>
              <a:t>u</a:t>
            </a:r>
            <a:r>
              <a:rPr lang="en-IN" sz="2800" b="1" dirty="0" err="1" smtClean="0">
                <a:solidFill>
                  <a:srgbClr val="FFFF00"/>
                </a:solidFill>
                <a:latin typeface="Book Antiqua" panose="02040602050305030304" pitchFamily="18" charset="0"/>
                <a:cs typeface="Shruti" panose="020B0604020202020204" pitchFamily="34" charset="0"/>
              </a:rPr>
              <a:t>PVC</a:t>
            </a:r>
            <a:r>
              <a:rPr lang="en-IN" sz="2800" b="1" dirty="0" smtClean="0">
                <a:solidFill>
                  <a:srgbClr val="FFFF00"/>
                </a:solidFill>
                <a:latin typeface="Book Antiqua" panose="02040602050305030304" pitchFamily="18" charset="0"/>
                <a:cs typeface="Shruti" panose="020B0604020202020204" pitchFamily="34" charset="0"/>
              </a:rPr>
              <a:t> </a:t>
            </a:r>
            <a:r>
              <a:rPr lang="en-IN" sz="2800" b="1" dirty="0">
                <a:solidFill>
                  <a:srgbClr val="FFFF00"/>
                </a:solidFill>
                <a:latin typeface="Book Antiqua" panose="02040602050305030304" pitchFamily="18" charset="0"/>
                <a:cs typeface="Shruti" panose="020B0604020202020204" pitchFamily="34" charset="0"/>
              </a:rPr>
              <a:t>Pipes</a:t>
            </a:r>
          </a:p>
        </p:txBody>
      </p:sp>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15</a:t>
            </a:r>
            <a:endParaRPr lang="en-US" sz="1400" dirty="0"/>
          </a:p>
        </p:txBody>
      </p:sp>
    </p:spTree>
    <p:extLst>
      <p:ext uri="{BB962C8B-B14F-4D97-AF65-F5344CB8AC3E}">
        <p14:creationId xmlns:p14="http://schemas.microsoft.com/office/powerpoint/2010/main" val="3580952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UGPL Photo\UGPL-add phot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5325"/>
            <a:ext cx="9144000" cy="598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240631" y="758428"/>
            <a:ext cx="6148388" cy="645320"/>
          </a:xfrm>
          <a:prstGeom prst="rect">
            <a:avLst/>
          </a:prstGeom>
          <a:noFill/>
          <a:ln w="9525">
            <a:noFill/>
            <a:miter lim="800000"/>
            <a:headEnd/>
            <a:tailEnd/>
          </a:ln>
        </p:spPr>
        <p:txBody>
          <a:bodyPr anchor="ctr"/>
          <a:lstStyle/>
          <a:p>
            <a:pPr algn="ctr" eaLnBrk="1" hangingPunct="1">
              <a:defRPr/>
            </a:pPr>
            <a:r>
              <a:rPr lang="en-US" sz="2175" b="1" dirty="0">
                <a:solidFill>
                  <a:srgbClr val="7030A0"/>
                </a:solidFill>
                <a:latin typeface="Book Antiqua" panose="02040602050305030304" pitchFamily="18" charset="0"/>
                <a:ea typeface="+mj-ea"/>
                <a:cs typeface="+mj-cs"/>
              </a:rPr>
              <a:t> </a:t>
            </a:r>
          </a:p>
        </p:txBody>
      </p:sp>
      <p:sp>
        <p:nvSpPr>
          <p:cNvPr id="4" name="Title 1"/>
          <p:cNvSpPr txBox="1">
            <a:spLocks/>
          </p:cNvSpPr>
          <p:nvPr/>
        </p:nvSpPr>
        <p:spPr bwMode="auto">
          <a:xfrm>
            <a:off x="4600575" y="4408886"/>
            <a:ext cx="3362325" cy="82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sz="2175" b="1" dirty="0">
              <a:solidFill>
                <a:srgbClr val="7030A0"/>
              </a:solidFill>
              <a:latin typeface="Book Antiqua" panose="02040602050305030304" pitchFamily="18" charset="0"/>
              <a:cs typeface="Shruti"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25761309"/>
              </p:ext>
            </p:extLst>
          </p:nvPr>
        </p:nvGraphicFramePr>
        <p:xfrm>
          <a:off x="609600" y="1"/>
          <a:ext cx="8534400" cy="625324"/>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625324">
                <a:tc>
                  <a:txBody>
                    <a:bodyPr/>
                    <a:lstStyle/>
                    <a:p>
                      <a:pPr algn="ctr" eaLnBrk="1" hangingPunct="1">
                        <a:spcBef>
                          <a:spcPct val="0"/>
                        </a:spcBef>
                        <a:buFontTx/>
                        <a:buNone/>
                      </a:pPr>
                      <a:r>
                        <a:rPr lang="en-US" sz="2800" b="1" dirty="0" err="1" smtClean="0">
                          <a:solidFill>
                            <a:srgbClr val="FFFF00"/>
                          </a:solidFill>
                          <a:latin typeface="Book Antiqua" panose="02040602050305030304" pitchFamily="18" charset="0"/>
                          <a:ea typeface="+mj-ea"/>
                          <a:cs typeface="+mj-cs"/>
                        </a:rPr>
                        <a:t>Jashpura</a:t>
                      </a:r>
                      <a:r>
                        <a:rPr lang="en-US" sz="2800" b="1" dirty="0" smtClean="0">
                          <a:solidFill>
                            <a:srgbClr val="FFFF00"/>
                          </a:solidFill>
                          <a:latin typeface="Book Antiqua" panose="02040602050305030304" pitchFamily="18" charset="0"/>
                          <a:ea typeface="+mj-ea"/>
                          <a:cs typeface="+mj-cs"/>
                        </a:rPr>
                        <a:t> UGPL, Ta. </a:t>
                      </a:r>
                      <a:r>
                        <a:rPr lang="en-US" sz="2800" b="1" dirty="0" err="1" smtClean="0">
                          <a:solidFill>
                            <a:srgbClr val="FFFF00"/>
                          </a:solidFill>
                          <a:latin typeface="Book Antiqua" panose="02040602050305030304" pitchFamily="18" charset="0"/>
                          <a:ea typeface="+mj-ea"/>
                          <a:cs typeface="+mj-cs"/>
                        </a:rPr>
                        <a:t>Detroj</a:t>
                      </a:r>
                      <a:r>
                        <a:rPr lang="en-US" sz="2800" b="1" dirty="0" smtClean="0">
                          <a:solidFill>
                            <a:srgbClr val="FFFF00"/>
                          </a:solidFill>
                          <a:latin typeface="Book Antiqua" panose="02040602050305030304" pitchFamily="18" charset="0"/>
                          <a:ea typeface="+mj-ea"/>
                          <a:cs typeface="+mj-cs"/>
                        </a:rPr>
                        <a:t> Dist. Ahmedabad</a:t>
                      </a:r>
                      <a:endParaRPr lang="en-IN" sz="2800" b="1" dirty="0">
                        <a:solidFill>
                          <a:srgbClr val="FFFF00"/>
                        </a:solidFill>
                        <a:latin typeface="Book Antiqua" panose="02040602050305030304" pitchFamily="18" charset="0"/>
                        <a:cs typeface="Shruti" panose="020B0604020202020204" pitchFamily="34" charset="0"/>
                      </a:endParaRPr>
                    </a:p>
                  </a:txBody>
                  <a:tcPr/>
                </a:tc>
                <a:extLst>
                  <a:ext uri="{0D108BD9-81ED-4DB2-BD59-A6C34878D82A}">
                    <a16:rowId xmlns:a16="http://schemas.microsoft.com/office/drawing/2014/main" xmlns="" val="10000"/>
                  </a:ext>
                </a:extLst>
              </a:tr>
            </a:tbl>
          </a:graphicData>
        </a:graphic>
      </p:graphicFrame>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16</a:t>
            </a:r>
            <a:endParaRPr lang="en-US" sz="1400" dirty="0"/>
          </a:p>
        </p:txBody>
      </p:sp>
    </p:spTree>
    <p:extLst>
      <p:ext uri="{BB962C8B-B14F-4D97-AF65-F5344CB8AC3E}">
        <p14:creationId xmlns:p14="http://schemas.microsoft.com/office/powerpoint/2010/main" val="320440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48733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47065482"/>
              </p:ext>
            </p:extLst>
          </p:nvPr>
        </p:nvGraphicFramePr>
        <p:xfrm>
          <a:off x="0" y="44624"/>
          <a:ext cx="9144000" cy="51816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409022">
                <a:tc>
                  <a: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FFFF00"/>
                          </a:solidFill>
                        </a:rPr>
                        <a:t>UGPL Turnout</a:t>
                      </a:r>
                      <a:endParaRPr lang="en-US" sz="2800" b="1" dirty="0" smtClean="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17</a:t>
            </a:r>
            <a:endParaRPr lang="en-US" sz="1400" dirty="0"/>
          </a:p>
        </p:txBody>
      </p:sp>
    </p:spTree>
    <p:extLst>
      <p:ext uri="{BB962C8B-B14F-4D97-AF65-F5344CB8AC3E}">
        <p14:creationId xmlns:p14="http://schemas.microsoft.com/office/powerpoint/2010/main" val="920578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4664"/>
            <a:ext cx="8208912" cy="615668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7266174"/>
              </p:ext>
            </p:extLst>
          </p:nvPr>
        </p:nvGraphicFramePr>
        <p:xfrm>
          <a:off x="99199" y="67650"/>
          <a:ext cx="9036745" cy="457200"/>
        </p:xfrm>
        <a:graphic>
          <a:graphicData uri="http://schemas.openxmlformats.org/drawingml/2006/table">
            <a:tbl>
              <a:tblPr firstRow="1" bandRow="1">
                <a:tableStyleId>{5C22544A-7EE6-4342-B048-85BDC9FD1C3A}</a:tableStyleId>
              </a:tblPr>
              <a:tblGrid>
                <a:gridCol w="9036745">
                  <a:extLst>
                    <a:ext uri="{9D8B030D-6E8A-4147-A177-3AD203B41FA5}">
                      <a16:colId xmlns:a16="http://schemas.microsoft.com/office/drawing/2014/main" xmlns="" val="20000"/>
                    </a:ext>
                  </a:extLst>
                </a:gridCol>
              </a:tblGrid>
              <a:tr h="409022">
                <a:tc>
                  <a:txBody>
                    <a:bodyPr/>
                    <a:lstStyle/>
                    <a:p>
                      <a:pPr algn="ctr"/>
                      <a:r>
                        <a:rPr lang="en-US" sz="2400" dirty="0" smtClean="0">
                          <a:solidFill>
                            <a:srgbClr val="FFFF00"/>
                          </a:solidFill>
                        </a:rPr>
                        <a:t>Site Visit of  Hon. Shri  </a:t>
                      </a:r>
                      <a:r>
                        <a:rPr lang="en-US" sz="2400" dirty="0" err="1" smtClean="0">
                          <a:solidFill>
                            <a:srgbClr val="FFFF00"/>
                          </a:solidFill>
                        </a:rPr>
                        <a:t>Upendra</a:t>
                      </a:r>
                      <a:r>
                        <a:rPr lang="en-US" sz="2400" dirty="0" smtClean="0">
                          <a:solidFill>
                            <a:srgbClr val="FFFF00"/>
                          </a:solidFill>
                        </a:rPr>
                        <a:t> Tiwari, State Minister (WS), UP</a:t>
                      </a:r>
                      <a:endParaRPr lang="en-US" sz="2400" dirty="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18</a:t>
            </a:r>
            <a:endParaRPr lang="en-US" sz="1400" dirty="0"/>
          </a:p>
        </p:txBody>
      </p:sp>
    </p:spTree>
    <p:extLst>
      <p:ext uri="{BB962C8B-B14F-4D97-AF65-F5344CB8AC3E}">
        <p14:creationId xmlns:p14="http://schemas.microsoft.com/office/powerpoint/2010/main" val="930620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5300"/>
            <a:ext cx="8604448" cy="57600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290097311"/>
              </p:ext>
            </p:extLst>
          </p:nvPr>
        </p:nvGraphicFramePr>
        <p:xfrm>
          <a:off x="-36512" y="44624"/>
          <a:ext cx="9180512" cy="457200"/>
        </p:xfrm>
        <a:graphic>
          <a:graphicData uri="http://schemas.openxmlformats.org/drawingml/2006/table">
            <a:tbl>
              <a:tblPr firstRow="1" bandRow="1">
                <a:tableStyleId>{5C22544A-7EE6-4342-B048-85BDC9FD1C3A}</a:tableStyleId>
              </a:tblPr>
              <a:tblGrid>
                <a:gridCol w="9180512">
                  <a:extLst>
                    <a:ext uri="{9D8B030D-6E8A-4147-A177-3AD203B41FA5}">
                      <a16:colId xmlns:a16="http://schemas.microsoft.com/office/drawing/2014/main" xmlns="" val="20000"/>
                    </a:ext>
                  </a:extLst>
                </a:gridCol>
              </a:tblGrid>
              <a:tr h="409022">
                <a:tc>
                  <a: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rgbClr val="FFFF00"/>
                          </a:solidFill>
                        </a:rPr>
                        <a:t>Site Visit of</a:t>
                      </a:r>
                      <a:r>
                        <a:rPr lang="en-US" sz="2400" baseline="0" dirty="0" smtClean="0">
                          <a:solidFill>
                            <a:srgbClr val="FFFF00"/>
                          </a:solidFill>
                        </a:rPr>
                        <a:t> Hon. Secretary, </a:t>
                      </a:r>
                      <a:r>
                        <a:rPr lang="en-US" sz="2400" baseline="0" dirty="0" err="1" smtClean="0">
                          <a:solidFill>
                            <a:srgbClr val="FFFF00"/>
                          </a:solidFill>
                        </a:rPr>
                        <a:t>MoWR</a:t>
                      </a:r>
                      <a:r>
                        <a:rPr lang="en-US" sz="2400" baseline="0" dirty="0" smtClean="0">
                          <a:solidFill>
                            <a:srgbClr val="FFFF00"/>
                          </a:solidFill>
                        </a:rPr>
                        <a:t>, RD &amp; GR, New Delhi</a:t>
                      </a:r>
                      <a:endParaRPr lang="en-US" sz="2400" b="1" dirty="0" smtClean="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19</a:t>
            </a:r>
            <a:endParaRPr lang="en-US" sz="1400" dirty="0"/>
          </a:p>
        </p:txBody>
      </p:sp>
    </p:spTree>
    <p:extLst>
      <p:ext uri="{BB962C8B-B14F-4D97-AF65-F5344CB8AC3E}">
        <p14:creationId xmlns:p14="http://schemas.microsoft.com/office/powerpoint/2010/main" val="931579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Map%20Main%20Canal%20Branch%20Canal.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3437485135"/>
              </p:ext>
            </p:extLst>
          </p:nvPr>
        </p:nvGraphicFramePr>
        <p:xfrm>
          <a:off x="323528" y="188640"/>
          <a:ext cx="8534400" cy="51816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409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00"/>
                          </a:solidFill>
                        </a:rPr>
                        <a:t>Sardar Sarovar Project, Gujarat, CCA 17.92 lac  Hectare</a:t>
                      </a: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02</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991" t="3918" r="1276" b="25221"/>
          <a:stretch/>
        </p:blipFill>
        <p:spPr>
          <a:xfrm>
            <a:off x="179512" y="620688"/>
            <a:ext cx="8781283" cy="59046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49392335"/>
              </p:ext>
            </p:extLst>
          </p:nvPr>
        </p:nvGraphicFramePr>
        <p:xfrm>
          <a:off x="99199" y="0"/>
          <a:ext cx="9036745" cy="426720"/>
        </p:xfrm>
        <a:graphic>
          <a:graphicData uri="http://schemas.openxmlformats.org/drawingml/2006/table">
            <a:tbl>
              <a:tblPr firstRow="1" bandRow="1">
                <a:tableStyleId>{5C22544A-7EE6-4342-B048-85BDC9FD1C3A}</a:tableStyleId>
              </a:tblPr>
              <a:tblGrid>
                <a:gridCol w="9036745">
                  <a:extLst>
                    <a:ext uri="{9D8B030D-6E8A-4147-A177-3AD203B41FA5}">
                      <a16:colId xmlns:a16="http://schemas.microsoft.com/office/drawing/2014/main" xmlns="" val="20000"/>
                    </a:ext>
                  </a:extLst>
                </a:gridCol>
              </a:tblGrid>
              <a:tr h="409022">
                <a:tc>
                  <a:txBody>
                    <a:bodyPr/>
                    <a:lstStyle/>
                    <a:p>
                      <a:pPr algn="ctr"/>
                      <a:r>
                        <a:rPr lang="en-US" sz="2200" dirty="0" smtClean="0">
                          <a:solidFill>
                            <a:srgbClr val="FFFF00"/>
                          </a:solidFill>
                        </a:rPr>
                        <a:t>Visit of Dr. B</a:t>
                      </a:r>
                      <a:r>
                        <a:rPr lang="en-US" sz="2200" baseline="0" dirty="0" smtClean="0">
                          <a:solidFill>
                            <a:srgbClr val="FFFF00"/>
                          </a:solidFill>
                        </a:rPr>
                        <a:t> R K Pillai, Commissioner (CAD), MOWR, RD &amp; GR, New Delhi </a:t>
                      </a:r>
                      <a:endParaRPr lang="en-US" sz="2200" dirty="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20</a:t>
            </a:r>
            <a:endParaRPr lang="en-US" sz="1400" dirty="0"/>
          </a:p>
        </p:txBody>
      </p:sp>
    </p:spTree>
    <p:extLst>
      <p:ext uri="{BB962C8B-B14F-4D97-AF65-F5344CB8AC3E}">
        <p14:creationId xmlns:p14="http://schemas.microsoft.com/office/powerpoint/2010/main" val="970235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926" t="10800" r="10626"/>
          <a:stretch/>
        </p:blipFill>
        <p:spPr>
          <a:xfrm>
            <a:off x="467544" y="620688"/>
            <a:ext cx="8421964" cy="583264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18883889"/>
              </p:ext>
            </p:extLst>
          </p:nvPr>
        </p:nvGraphicFramePr>
        <p:xfrm>
          <a:off x="99199" y="0"/>
          <a:ext cx="9036745" cy="518160"/>
        </p:xfrm>
        <a:graphic>
          <a:graphicData uri="http://schemas.openxmlformats.org/drawingml/2006/table">
            <a:tbl>
              <a:tblPr firstRow="1" bandRow="1">
                <a:tableStyleId>{5C22544A-7EE6-4342-B048-85BDC9FD1C3A}</a:tableStyleId>
              </a:tblPr>
              <a:tblGrid>
                <a:gridCol w="9036745">
                  <a:extLst>
                    <a:ext uri="{9D8B030D-6E8A-4147-A177-3AD203B41FA5}">
                      <a16:colId xmlns:a16="http://schemas.microsoft.com/office/drawing/2014/main" xmlns="" val="20000"/>
                    </a:ext>
                  </a:extLst>
                </a:gridCol>
              </a:tblGrid>
              <a:tr h="409022">
                <a:tc>
                  <a:txBody>
                    <a:bodyPr/>
                    <a:lstStyle/>
                    <a:p>
                      <a:pPr algn="ctr"/>
                      <a:r>
                        <a:rPr lang="en-US" sz="2800" dirty="0" smtClean="0">
                          <a:solidFill>
                            <a:srgbClr val="FFFF00"/>
                          </a:solidFill>
                        </a:rPr>
                        <a:t>Visit of  Shri K. </a:t>
                      </a:r>
                      <a:r>
                        <a:rPr lang="en-US" sz="2800" dirty="0" err="1" smtClean="0">
                          <a:solidFill>
                            <a:srgbClr val="FFFF00"/>
                          </a:solidFill>
                        </a:rPr>
                        <a:t>Kirtisingh</a:t>
                      </a:r>
                      <a:r>
                        <a:rPr lang="en-US" sz="2800" dirty="0" smtClean="0">
                          <a:solidFill>
                            <a:srgbClr val="FFFF00"/>
                          </a:solidFill>
                        </a:rPr>
                        <a:t>, SE, Irrigation Dept., Manipur</a:t>
                      </a:r>
                      <a:endParaRPr lang="en-US" sz="1900" dirty="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a:t>2</a:t>
            </a:r>
            <a:r>
              <a:rPr lang="en-US" sz="1400" dirty="0" smtClean="0"/>
              <a:t>1</a:t>
            </a:r>
            <a:endParaRPr lang="en-US" sz="1400" dirty="0"/>
          </a:p>
        </p:txBody>
      </p:sp>
    </p:spTree>
    <p:extLst>
      <p:ext uri="{BB962C8B-B14F-4D97-AF65-F5344CB8AC3E}">
        <p14:creationId xmlns:p14="http://schemas.microsoft.com/office/powerpoint/2010/main" val="1330797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76672"/>
            <a:ext cx="8796469" cy="612068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55113567"/>
              </p:ext>
            </p:extLst>
          </p:nvPr>
        </p:nvGraphicFramePr>
        <p:xfrm>
          <a:off x="99199" y="0"/>
          <a:ext cx="9036745" cy="518160"/>
        </p:xfrm>
        <a:graphic>
          <a:graphicData uri="http://schemas.openxmlformats.org/drawingml/2006/table">
            <a:tbl>
              <a:tblPr firstRow="1" bandRow="1">
                <a:tableStyleId>{5C22544A-7EE6-4342-B048-85BDC9FD1C3A}</a:tableStyleId>
              </a:tblPr>
              <a:tblGrid>
                <a:gridCol w="9036745">
                  <a:extLst>
                    <a:ext uri="{9D8B030D-6E8A-4147-A177-3AD203B41FA5}">
                      <a16:colId xmlns:a16="http://schemas.microsoft.com/office/drawing/2014/main" xmlns="" val="20000"/>
                    </a:ext>
                  </a:extLst>
                </a:gridCol>
              </a:tblGrid>
              <a:tr h="409022">
                <a:tc>
                  <a:txBody>
                    <a:bodyPr/>
                    <a:lstStyle/>
                    <a:p>
                      <a:pPr algn="ctr"/>
                      <a:r>
                        <a:rPr lang="en-US" sz="2800" dirty="0" smtClean="0">
                          <a:solidFill>
                            <a:srgbClr val="FFFF00"/>
                          </a:solidFill>
                        </a:rPr>
                        <a:t>Visit of Shri Anil Ch. </a:t>
                      </a:r>
                      <a:r>
                        <a:rPr lang="en-US" sz="2800" dirty="0" err="1" smtClean="0">
                          <a:solidFill>
                            <a:srgbClr val="FFFF00"/>
                          </a:solidFill>
                        </a:rPr>
                        <a:t>Deori</a:t>
                      </a:r>
                      <a:r>
                        <a:rPr lang="en-US" sz="2800" dirty="0" smtClean="0">
                          <a:solidFill>
                            <a:srgbClr val="FFFF00"/>
                          </a:solidFill>
                        </a:rPr>
                        <a:t>,</a:t>
                      </a:r>
                      <a:r>
                        <a:rPr lang="en-US" sz="2800" baseline="0" dirty="0" smtClean="0">
                          <a:solidFill>
                            <a:srgbClr val="FFFF00"/>
                          </a:solidFill>
                        </a:rPr>
                        <a:t> ACS, Irrigation Dept., Assam</a:t>
                      </a:r>
                      <a:endParaRPr lang="en-US" sz="2800" dirty="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22</a:t>
            </a:r>
            <a:endParaRPr lang="en-US" sz="1400" dirty="0"/>
          </a:p>
        </p:txBody>
      </p:sp>
    </p:spTree>
    <p:extLst>
      <p:ext uri="{BB962C8B-B14F-4D97-AF65-F5344CB8AC3E}">
        <p14:creationId xmlns:p14="http://schemas.microsoft.com/office/powerpoint/2010/main" val="266409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86662"/>
            <a:ext cx="8280920" cy="621069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95969183"/>
              </p:ext>
            </p:extLst>
          </p:nvPr>
        </p:nvGraphicFramePr>
        <p:xfrm>
          <a:off x="99199" y="0"/>
          <a:ext cx="9036745" cy="409022"/>
        </p:xfrm>
        <a:graphic>
          <a:graphicData uri="http://schemas.openxmlformats.org/drawingml/2006/table">
            <a:tbl>
              <a:tblPr firstRow="1" bandRow="1">
                <a:tableStyleId>{5C22544A-7EE6-4342-B048-85BDC9FD1C3A}</a:tableStyleId>
              </a:tblPr>
              <a:tblGrid>
                <a:gridCol w="9036745">
                  <a:extLst>
                    <a:ext uri="{9D8B030D-6E8A-4147-A177-3AD203B41FA5}">
                      <a16:colId xmlns:a16="http://schemas.microsoft.com/office/drawing/2014/main" xmlns="" val="20000"/>
                    </a:ext>
                  </a:extLst>
                </a:gridCol>
              </a:tblGrid>
              <a:tr h="409022">
                <a:tc>
                  <a:txBody>
                    <a:bodyPr/>
                    <a:lstStyle/>
                    <a:p>
                      <a:r>
                        <a:rPr lang="en-US" sz="1900" dirty="0" smtClean="0">
                          <a:solidFill>
                            <a:srgbClr val="FFFF00"/>
                          </a:solidFill>
                        </a:rPr>
                        <a:t>Visit of Shri </a:t>
                      </a:r>
                      <a:r>
                        <a:rPr lang="en-US" sz="1900" dirty="0" err="1" smtClean="0">
                          <a:solidFill>
                            <a:srgbClr val="FFFF00"/>
                          </a:solidFill>
                        </a:rPr>
                        <a:t>P.M.Scott</a:t>
                      </a:r>
                      <a:r>
                        <a:rPr lang="en-US" sz="1900" dirty="0" smtClean="0">
                          <a:solidFill>
                            <a:srgbClr val="FFFF00"/>
                          </a:solidFill>
                        </a:rPr>
                        <a:t>, C.E. (CWC) </a:t>
                      </a:r>
                      <a:r>
                        <a:rPr lang="en-US" sz="1900" dirty="0" err="1" smtClean="0">
                          <a:solidFill>
                            <a:srgbClr val="FFFF00"/>
                          </a:solidFill>
                        </a:rPr>
                        <a:t>Shillong</a:t>
                      </a:r>
                      <a:r>
                        <a:rPr lang="en-US" sz="1900" dirty="0" smtClean="0">
                          <a:solidFill>
                            <a:srgbClr val="FFFF00"/>
                          </a:solidFill>
                        </a:rPr>
                        <a:t> &amp; Shri B. B. </a:t>
                      </a:r>
                      <a:r>
                        <a:rPr lang="en-US" sz="1900" dirty="0" err="1" smtClean="0">
                          <a:solidFill>
                            <a:srgbClr val="FFFF00"/>
                          </a:solidFill>
                        </a:rPr>
                        <a:t>Saikya</a:t>
                      </a:r>
                      <a:r>
                        <a:rPr lang="en-US" sz="1900" dirty="0" smtClean="0">
                          <a:solidFill>
                            <a:srgbClr val="FFFF00"/>
                          </a:solidFill>
                        </a:rPr>
                        <a:t>, Director (CWC), Guwahati</a:t>
                      </a:r>
                      <a:endParaRPr lang="en-US" sz="1900" dirty="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23</a:t>
            </a:r>
            <a:endParaRPr lang="en-US" sz="1400" dirty="0"/>
          </a:p>
        </p:txBody>
      </p:sp>
    </p:spTree>
    <p:extLst>
      <p:ext uri="{BB962C8B-B14F-4D97-AF65-F5344CB8AC3E}">
        <p14:creationId xmlns:p14="http://schemas.microsoft.com/office/powerpoint/2010/main" val="3180514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6218428"/>
              </p:ext>
            </p:extLst>
          </p:nvPr>
        </p:nvGraphicFramePr>
        <p:xfrm>
          <a:off x="99199" y="0"/>
          <a:ext cx="9036745" cy="409022"/>
        </p:xfrm>
        <a:graphic>
          <a:graphicData uri="http://schemas.openxmlformats.org/drawingml/2006/table">
            <a:tbl>
              <a:tblPr firstRow="1" bandRow="1">
                <a:tableStyleId>{5C22544A-7EE6-4342-B048-85BDC9FD1C3A}</a:tableStyleId>
              </a:tblPr>
              <a:tblGrid>
                <a:gridCol w="9036745">
                  <a:extLst>
                    <a:ext uri="{9D8B030D-6E8A-4147-A177-3AD203B41FA5}">
                      <a16:colId xmlns:a16="http://schemas.microsoft.com/office/drawing/2014/main" xmlns="" val="20000"/>
                    </a:ext>
                  </a:extLst>
                </a:gridCol>
              </a:tblGrid>
              <a:tr h="409022">
                <a:tc>
                  <a:txBody>
                    <a:bodyPr/>
                    <a:lstStyle/>
                    <a:p>
                      <a:r>
                        <a:rPr lang="en-US" sz="1900" dirty="0" smtClean="0">
                          <a:solidFill>
                            <a:srgbClr val="FFFF00"/>
                          </a:solidFill>
                        </a:rPr>
                        <a:t>Visit of </a:t>
                      </a:r>
                      <a:r>
                        <a:rPr lang="en-US" sz="1900" dirty="0" err="1" smtClean="0">
                          <a:solidFill>
                            <a:srgbClr val="FFFF00"/>
                          </a:solidFill>
                        </a:rPr>
                        <a:t>Dr</a:t>
                      </a:r>
                      <a:r>
                        <a:rPr lang="en-US" sz="1900" baseline="0" dirty="0" smtClean="0">
                          <a:solidFill>
                            <a:srgbClr val="FFFF00"/>
                          </a:solidFill>
                        </a:rPr>
                        <a:t> Sanjay </a:t>
                      </a:r>
                      <a:r>
                        <a:rPr lang="en-US" sz="1900" baseline="0" dirty="0" err="1" smtClean="0">
                          <a:solidFill>
                            <a:srgbClr val="FFFF00"/>
                          </a:solidFill>
                        </a:rPr>
                        <a:t>Belesere</a:t>
                      </a:r>
                      <a:r>
                        <a:rPr lang="en-US" sz="1900" baseline="0" dirty="0" smtClean="0">
                          <a:solidFill>
                            <a:srgbClr val="FFFF00"/>
                          </a:solidFill>
                        </a:rPr>
                        <a:t>, Chief Engineer, Irrigation Department, Maharashtra</a:t>
                      </a:r>
                      <a:endParaRPr lang="en-US" sz="1900" dirty="0">
                        <a:solidFill>
                          <a:srgbClr val="FFFF00"/>
                        </a:solidFill>
                      </a:endParaRPr>
                    </a:p>
                  </a:txBody>
                  <a:tcPr/>
                </a:tc>
                <a:extLst>
                  <a:ext uri="{0D108BD9-81ED-4DB2-BD59-A6C34878D82A}">
                    <a16:rowId xmlns:a16="http://schemas.microsoft.com/office/drawing/2014/main" xmlns="" val="10000"/>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6"/>
            <a:ext cx="9144000" cy="5164667"/>
          </a:xfrm>
          <a:prstGeom prst="rect">
            <a:avLst/>
          </a:prstGeom>
        </p:spPr>
      </p:pic>
      <p:sp>
        <p:nvSpPr>
          <p:cNvPr id="5" name="TextBox 4"/>
          <p:cNvSpPr txBox="1"/>
          <p:nvPr/>
        </p:nvSpPr>
        <p:spPr>
          <a:xfrm>
            <a:off x="8635004" y="6597041"/>
            <a:ext cx="504056" cy="307777"/>
          </a:xfrm>
          <a:prstGeom prst="rect">
            <a:avLst/>
          </a:prstGeom>
          <a:noFill/>
        </p:spPr>
        <p:txBody>
          <a:bodyPr wrap="square" rtlCol="0">
            <a:spAutoFit/>
          </a:bodyPr>
          <a:lstStyle/>
          <a:p>
            <a:r>
              <a:rPr lang="en-US" sz="1400" dirty="0" smtClean="0"/>
              <a:t>2</a:t>
            </a:r>
            <a:r>
              <a:rPr lang="en-US" sz="1400" dirty="0"/>
              <a:t>4</a:t>
            </a:r>
          </a:p>
        </p:txBody>
      </p:sp>
    </p:spTree>
    <p:extLst>
      <p:ext uri="{BB962C8B-B14F-4D97-AF65-F5344CB8AC3E}">
        <p14:creationId xmlns:p14="http://schemas.microsoft.com/office/powerpoint/2010/main" val="3197834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8" descr="01"/>
          <p:cNvPicPr>
            <a:picLocks noChangeAspect="1" noChangeArrowheads="1"/>
          </p:cNvPicPr>
          <p:nvPr/>
        </p:nvPicPr>
        <p:blipFill>
          <a:blip r:embed="rId3">
            <a:extLst>
              <a:ext uri="{28A0092B-C50C-407E-A947-70E740481C1C}">
                <a14:useLocalDpi xmlns:a14="http://schemas.microsoft.com/office/drawing/2010/main" val="0"/>
              </a:ext>
            </a:extLst>
          </a:blip>
          <a:srcRect l="1111" t="2963" r="1111"/>
          <a:stretch>
            <a:fillRect/>
          </a:stretch>
        </p:blipFill>
        <p:spPr bwMode="auto">
          <a:xfrm>
            <a:off x="152400" y="1014413"/>
            <a:ext cx="8744436" cy="52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4">
            <a:extLst/>
          </p:cNvPr>
          <p:cNvSpPr>
            <a:spLocks noGrp="1"/>
          </p:cNvSpPr>
          <p:nvPr>
            <p:ph type="title"/>
          </p:nvPr>
        </p:nvSpPr>
        <p:spPr>
          <a:xfrm>
            <a:off x="2857488" y="3124200"/>
            <a:ext cx="5505462" cy="568325"/>
          </a:xfrm>
        </p:spPr>
        <p:txBody>
          <a:bodyPr rtlCol="0">
            <a:normAutofit fontScale="90000"/>
          </a:bodyPr>
          <a:lstStyle/>
          <a:p>
            <a:pPr eaLnBrk="1" fontAlgn="auto" hangingPunct="1">
              <a:spcAft>
                <a:spcPts val="0"/>
              </a:spcAft>
              <a:defRPr/>
            </a:pPr>
            <a:r>
              <a:rPr lang="en-US" sz="6000" dirty="0">
                <a:solidFill>
                  <a:srgbClr val="FFC000"/>
                </a:solidFill>
                <a:latin typeface="Trajan Pro"/>
              </a:rPr>
              <a:t>Thank You</a:t>
            </a:r>
          </a:p>
        </p:txBody>
      </p:sp>
      <p:sp>
        <p:nvSpPr>
          <p:cNvPr id="41988" name="Rectangle 2"/>
          <p:cNvSpPr>
            <a:spLocks noChangeArrowheads="1"/>
          </p:cNvSpPr>
          <p:nvPr/>
        </p:nvSpPr>
        <p:spPr bwMode="auto">
          <a:xfrm>
            <a:off x="0" y="106363"/>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solidFill>
                  <a:srgbClr val="FFFF00"/>
                </a:solidFill>
              </a:rPr>
              <a:t> </a:t>
            </a:r>
            <a:r>
              <a:rPr lang="en-US" altLang="en-US" sz="3200" b="1">
                <a:solidFill>
                  <a:srgbClr val="FFFF00"/>
                </a:solidFill>
              </a:rPr>
              <a:t>SARDAR SAROVAR NARMADA NIGAM LIMITED</a:t>
            </a:r>
            <a:endParaRPr lang="en-US" altLang="en-US" sz="3200" b="1"/>
          </a:p>
        </p:txBody>
      </p:sp>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25</a:t>
            </a:r>
            <a:endParaRPr lang="en-US" sz="1400" dirty="0"/>
          </a:p>
        </p:txBody>
      </p:sp>
    </p:spTree>
    <p:extLst>
      <p:ext uri="{BB962C8B-B14F-4D97-AF65-F5344CB8AC3E}">
        <p14:creationId xmlns:p14="http://schemas.microsoft.com/office/powerpoint/2010/main" val="426384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60232" y="5661248"/>
            <a:ext cx="1152128" cy="432048"/>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98" name="Rectangle 3"/>
          <p:cNvSpPr>
            <a:spLocks noChangeArrowheads="1"/>
          </p:cNvSpPr>
          <p:nvPr/>
        </p:nvSpPr>
        <p:spPr bwMode="auto">
          <a:xfrm>
            <a:off x="609600" y="1066800"/>
            <a:ext cx="1981200" cy="1350963"/>
          </a:xfrm>
          <a:prstGeom prst="rect">
            <a:avLst/>
          </a:prstGeom>
          <a:noFill/>
          <a:ln w="9525">
            <a:noFill/>
            <a:miter lim="800000"/>
            <a:headEnd/>
            <a:tailEnd/>
          </a:ln>
        </p:spPr>
        <p:txBody>
          <a:bodyPr lIns="92075" tIns="46038" rIns="92075" bIns="46038">
            <a:spAutoFit/>
          </a:bodyPr>
          <a:lstStyle/>
          <a:p>
            <a:pPr eaLnBrk="0" hangingPunct="0"/>
            <a:r>
              <a:rPr lang="en-US" sz="2800" b="1">
                <a:solidFill>
                  <a:schemeClr val="accent2"/>
                </a:solidFill>
                <a:latin typeface="Calibri" pitchFamily="34" charset="0"/>
              </a:rPr>
              <a:t>Physical Progress</a:t>
            </a:r>
            <a:r>
              <a:rPr lang="en-US" sz="2800" b="1">
                <a:solidFill>
                  <a:srgbClr val="6600CC"/>
                </a:solidFill>
                <a:latin typeface="Calibri" pitchFamily="34" charset="0"/>
              </a:rPr>
              <a:t> </a:t>
            </a:r>
          </a:p>
        </p:txBody>
      </p:sp>
      <p:pic>
        <p:nvPicPr>
          <p:cNvPr id="4099" name="Picture 4" descr="dam3"/>
          <p:cNvPicPr>
            <a:picLocks noChangeAspect="1" noChangeArrowheads="1"/>
          </p:cNvPicPr>
          <p:nvPr/>
        </p:nvPicPr>
        <p:blipFill>
          <a:blip r:embed="rId3"/>
          <a:srcRect/>
          <a:stretch>
            <a:fillRect/>
          </a:stretch>
        </p:blipFill>
        <p:spPr bwMode="auto">
          <a:xfrm>
            <a:off x="4648200" y="0"/>
            <a:ext cx="4495800" cy="2714625"/>
          </a:xfrm>
          <a:prstGeom prst="rect">
            <a:avLst/>
          </a:prstGeom>
          <a:noFill/>
          <a:ln w="9525">
            <a:noFill/>
            <a:miter lim="800000"/>
            <a:headEnd/>
            <a:tailEnd/>
          </a:ln>
        </p:spPr>
      </p:pic>
      <p:pic>
        <p:nvPicPr>
          <p:cNvPr id="4100" name="Picture 5" descr="CNL_BJP"/>
          <p:cNvPicPr>
            <a:picLocks noChangeAspect="1" noChangeArrowheads="1"/>
          </p:cNvPicPr>
          <p:nvPr/>
        </p:nvPicPr>
        <p:blipFill>
          <a:blip r:embed="rId4">
            <a:lum bright="18000" contrast="12000"/>
          </a:blip>
          <a:srcRect r="1613"/>
          <a:stretch>
            <a:fillRect/>
          </a:stretch>
        </p:blipFill>
        <p:spPr bwMode="auto">
          <a:xfrm>
            <a:off x="0" y="0"/>
            <a:ext cx="4495800" cy="2714625"/>
          </a:xfrm>
          <a:prstGeom prst="rect">
            <a:avLst/>
          </a:prstGeom>
          <a:noFill/>
          <a:ln w="9525">
            <a:solidFill>
              <a:srgbClr val="009900"/>
            </a:solidFill>
            <a:miter lim="800000"/>
            <a:headEnd/>
            <a:tailEnd/>
          </a:ln>
        </p:spPr>
      </p:pic>
      <p:graphicFrame>
        <p:nvGraphicFramePr>
          <p:cNvPr id="6" name="Group 3"/>
          <p:cNvGraphicFramePr>
            <a:graphicFrameLocks/>
          </p:cNvGraphicFramePr>
          <p:nvPr>
            <p:extLst>
              <p:ext uri="{D42A27DB-BD31-4B8C-83A1-F6EECF244321}">
                <p14:modId xmlns:p14="http://schemas.microsoft.com/office/powerpoint/2010/main" val="3689959815"/>
              </p:ext>
            </p:extLst>
          </p:nvPr>
        </p:nvGraphicFramePr>
        <p:xfrm>
          <a:off x="0" y="2714625"/>
          <a:ext cx="9144000" cy="3926800"/>
        </p:xfrm>
        <a:graphic>
          <a:graphicData uri="http://schemas.openxmlformats.org/drawingml/2006/table">
            <a:tbl>
              <a:tblPr>
                <a:effectLst/>
              </a:tblPr>
              <a:tblGrid>
                <a:gridCol w="3048000">
                  <a:extLst>
                    <a:ext uri="{9D8B030D-6E8A-4147-A177-3AD203B41FA5}">
                      <a16:colId xmlns:a16="http://schemas.microsoft.com/office/drawing/2014/main" xmlns="" val="20000"/>
                    </a:ext>
                  </a:extLst>
                </a:gridCol>
                <a:gridCol w="2452694">
                  <a:extLst>
                    <a:ext uri="{9D8B030D-6E8A-4147-A177-3AD203B41FA5}">
                      <a16:colId xmlns:a16="http://schemas.microsoft.com/office/drawing/2014/main" xmlns="" val="20001"/>
                    </a:ext>
                  </a:extLst>
                </a:gridCol>
                <a:gridCol w="3643306">
                  <a:extLst>
                    <a:ext uri="{9D8B030D-6E8A-4147-A177-3AD203B41FA5}">
                      <a16:colId xmlns:a16="http://schemas.microsoft.com/office/drawing/2014/main" xmlns="" val="20002"/>
                    </a:ext>
                  </a:extLst>
                </a:gridCol>
              </a:tblGrid>
              <a:tr h="108615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bg1"/>
                          </a:solidFill>
                          <a:effectLst/>
                          <a:latin typeface="Verdana" pitchFamily="34" charset="0"/>
                        </a:rPr>
                        <a:t>Type of canal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bg1"/>
                          </a:solidFill>
                          <a:effectLst/>
                          <a:latin typeface="Verdana" pitchFamily="34" charset="0"/>
                        </a:rPr>
                        <a:t>Total Length in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bg1"/>
                          </a:solidFill>
                          <a:effectLst/>
                          <a:latin typeface="Verdana" pitchFamily="34" charset="0"/>
                        </a:rPr>
                        <a:t>Completed Length in Km up to Feb 2018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2788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Main Canal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458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458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788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Branch Canal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2731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Verdana" pitchFamily="34" charset="0"/>
                          <a:ea typeface="+mn-ea"/>
                          <a:cs typeface="+mn-cs"/>
                        </a:rPr>
                        <a:t>2604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977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Distributaries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4569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FF0000"/>
                          </a:solidFill>
                          <a:effectLst/>
                          <a:latin typeface="Verdana" pitchFamily="34" charset="0"/>
                          <a:ea typeface="+mn-ea"/>
                          <a:cs typeface="+mn-cs"/>
                        </a:rPr>
                        <a:t>4206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92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Minors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15670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FF0000"/>
                          </a:solidFill>
                          <a:effectLst/>
                          <a:latin typeface="Verdana" pitchFamily="34" charset="0"/>
                          <a:ea typeface="+mn-ea"/>
                          <a:cs typeface="+mn-cs"/>
                        </a:rPr>
                        <a:t>12912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006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Sub-minors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48320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FF0000"/>
                          </a:solidFill>
                          <a:effectLst/>
                          <a:latin typeface="Verdana" pitchFamily="34" charset="0"/>
                          <a:ea typeface="+mn-ea"/>
                          <a:cs typeface="+mn-cs"/>
                        </a:rPr>
                        <a:t>32051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9778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Verdana"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Verdana" pitchFamily="34" charset="0"/>
                        </a:rPr>
                        <a:t>71748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Verdana" pitchFamily="34" charset="0"/>
                        </a:rPr>
                        <a:t>52231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
        <p:nvSpPr>
          <p:cNvPr id="8" name="TextBox 7"/>
          <p:cNvSpPr txBox="1"/>
          <p:nvPr/>
        </p:nvSpPr>
        <p:spPr>
          <a:xfrm>
            <a:off x="8635004" y="6597041"/>
            <a:ext cx="504056" cy="307777"/>
          </a:xfrm>
          <a:prstGeom prst="rect">
            <a:avLst/>
          </a:prstGeom>
          <a:noFill/>
        </p:spPr>
        <p:txBody>
          <a:bodyPr wrap="square" rtlCol="0">
            <a:spAutoFit/>
          </a:bodyPr>
          <a:lstStyle/>
          <a:p>
            <a:r>
              <a:rPr lang="en-US" sz="1400" dirty="0" smtClean="0"/>
              <a:t>03</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0" y="58738"/>
            <a:ext cx="9155986" cy="573087"/>
          </a:xfrm>
          <a:solidFill>
            <a:srgbClr val="FFFF00"/>
          </a:solidFill>
        </p:spPr>
        <p:txBody>
          <a:bodyPr>
            <a:normAutofit/>
          </a:bodyPr>
          <a:lstStyle/>
          <a:p>
            <a:pPr algn="ctr">
              <a:defRPr/>
            </a:pPr>
            <a:r>
              <a:rPr lang="en-US" dirty="0">
                <a:latin typeface="Book Antiqua" panose="02040602050305030304" pitchFamily="18" charset="0"/>
                <a:cs typeface="Arial" charset="0"/>
              </a:rPr>
              <a:t>Narmada Canal Network</a:t>
            </a:r>
            <a:endParaRPr lang="en-US" dirty="0">
              <a:latin typeface="Book Antiqua" panose="02040602050305030304" pitchFamily="18" charset="0"/>
            </a:endParaRPr>
          </a:p>
        </p:txBody>
      </p:sp>
      <p:sp>
        <p:nvSpPr>
          <p:cNvPr id="22532" name="Slide Number Placeholder 3"/>
          <p:cNvSpPr txBox="1">
            <a:spLocks/>
          </p:cNvSpPr>
          <p:nvPr/>
        </p:nvSpPr>
        <p:spPr bwMode="auto">
          <a:xfrm>
            <a:off x="6542088" y="605790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8571AF-ED48-40C5-9104-E2D55C43211E}" type="slidenum">
              <a:rPr lang="da-DK" altLang="en-US">
                <a:solidFill>
                  <a:srgbClr val="000000"/>
                </a:solidFill>
                <a:latin typeface="Verdana" panose="020B0604030504040204" pitchFamily="34" charset="0"/>
                <a:cs typeface="Arial" panose="020B0604020202020204" pitchFamily="34" charset="0"/>
              </a:rPr>
              <a:pPr/>
              <a:t>4</a:t>
            </a:fld>
            <a:endParaRPr lang="da-DK" altLang="en-US">
              <a:solidFill>
                <a:srgbClr val="000000"/>
              </a:solidFill>
              <a:latin typeface="Verdana" panose="020B0604030504040204" pitchFamily="34" charset="0"/>
              <a:cs typeface="Arial" panose="020B0604020202020204" pitchFamily="34" charset="0"/>
            </a:endParaRP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825"/>
            <a:ext cx="9143999" cy="52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1 (9).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50825" y="796925"/>
            <a:ext cx="22225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4" descr="Subminor.JPG"/>
          <p:cNvPicPr>
            <a:picLocks noChangeAspect="1"/>
          </p:cNvPicPr>
          <p:nvPr/>
        </p:nvPicPr>
        <p:blipFill>
          <a:blip r:embed="rId4" cstate="print">
            <a:extLst>
              <a:ext uri="{28A0092B-C50C-407E-A947-70E740481C1C}">
                <a14:useLocalDpi xmlns:a14="http://schemas.microsoft.com/office/drawing/2010/main" val="0"/>
              </a:ext>
            </a:extLst>
          </a:blip>
          <a:srcRect t="12500"/>
          <a:stretch>
            <a:fillRect/>
          </a:stretch>
        </p:blipFill>
        <p:spPr bwMode="auto">
          <a:xfrm>
            <a:off x="6744574" y="5265281"/>
            <a:ext cx="2411412" cy="14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p:cNvPr>
          <p:cNvSpPr txBox="1"/>
          <p:nvPr/>
        </p:nvSpPr>
        <p:spPr>
          <a:xfrm>
            <a:off x="6542088" y="1031875"/>
            <a:ext cx="849312" cy="400050"/>
          </a:xfrm>
          <a:prstGeom prst="rect">
            <a:avLst/>
          </a:prstGeom>
          <a:solidFill>
            <a:schemeClr val="bg1">
              <a:lumMod val="85000"/>
            </a:schemeClr>
          </a:solidFill>
        </p:spPr>
        <p:txBody>
          <a:bodyPr>
            <a:spAutoFit/>
          </a:bodyPr>
          <a:lstStyle/>
          <a:p>
            <a:pPr>
              <a:defRPr/>
            </a:pPr>
            <a:r>
              <a:rPr lang="en-US" sz="2000" b="1" dirty="0">
                <a:solidFill>
                  <a:prstClr val="black"/>
                </a:solidFill>
                <a:latin typeface="Arial" panose="020B0604020202020204" pitchFamily="34" charset="0"/>
                <a:cs typeface="Arial" panose="020B0604020202020204" pitchFamily="34" charset="0"/>
              </a:rPr>
              <a:t>100%</a:t>
            </a:r>
          </a:p>
        </p:txBody>
      </p:sp>
      <p:sp>
        <p:nvSpPr>
          <p:cNvPr id="10" name="TextBox 9">
            <a:extLst/>
          </p:cNvPr>
          <p:cNvSpPr txBox="1"/>
          <p:nvPr/>
        </p:nvSpPr>
        <p:spPr>
          <a:xfrm>
            <a:off x="6694488" y="2643188"/>
            <a:ext cx="696912" cy="400050"/>
          </a:xfrm>
          <a:prstGeom prst="rect">
            <a:avLst/>
          </a:prstGeom>
          <a:solidFill>
            <a:schemeClr val="bg1">
              <a:lumMod val="85000"/>
            </a:schemeClr>
          </a:solidFill>
        </p:spPr>
        <p:txBody>
          <a:bodyPr>
            <a:spAutoFit/>
          </a:bodyPr>
          <a:lstStyle/>
          <a:p>
            <a:pPr>
              <a:defRPr/>
            </a:pPr>
            <a:r>
              <a:rPr lang="en-US" sz="2000" b="1" dirty="0">
                <a:solidFill>
                  <a:prstClr val="black"/>
                </a:solidFill>
                <a:latin typeface="Arial" panose="020B0604020202020204" pitchFamily="34" charset="0"/>
                <a:cs typeface="Arial" panose="020B0604020202020204" pitchFamily="34" charset="0"/>
              </a:rPr>
              <a:t>95%</a:t>
            </a:r>
          </a:p>
        </p:txBody>
      </p:sp>
      <p:sp>
        <p:nvSpPr>
          <p:cNvPr id="11" name="TextBox 10">
            <a:extLst/>
          </p:cNvPr>
          <p:cNvSpPr txBox="1"/>
          <p:nvPr/>
        </p:nvSpPr>
        <p:spPr>
          <a:xfrm>
            <a:off x="3341688" y="2687638"/>
            <a:ext cx="696912" cy="400050"/>
          </a:xfrm>
          <a:prstGeom prst="rect">
            <a:avLst/>
          </a:prstGeom>
          <a:solidFill>
            <a:schemeClr val="bg1">
              <a:lumMod val="85000"/>
            </a:schemeClr>
          </a:solidFill>
        </p:spPr>
        <p:txBody>
          <a:bodyPr>
            <a:spAutoFit/>
          </a:bodyPr>
          <a:lstStyle/>
          <a:p>
            <a:pPr>
              <a:defRPr/>
            </a:pPr>
            <a:r>
              <a:rPr lang="en-US" sz="2000" b="1" dirty="0">
                <a:solidFill>
                  <a:prstClr val="black"/>
                </a:solidFill>
                <a:latin typeface="Arial" panose="020B0604020202020204" pitchFamily="34" charset="0"/>
                <a:cs typeface="Arial" panose="020B0604020202020204" pitchFamily="34" charset="0"/>
              </a:rPr>
              <a:t>92%</a:t>
            </a:r>
          </a:p>
        </p:txBody>
      </p:sp>
      <p:sp>
        <p:nvSpPr>
          <p:cNvPr id="12" name="TextBox 11">
            <a:extLst/>
          </p:cNvPr>
          <p:cNvSpPr txBox="1"/>
          <p:nvPr/>
        </p:nvSpPr>
        <p:spPr>
          <a:xfrm>
            <a:off x="1911350" y="3594100"/>
            <a:ext cx="755650" cy="400050"/>
          </a:xfrm>
          <a:prstGeom prst="rect">
            <a:avLst/>
          </a:prstGeom>
          <a:solidFill>
            <a:schemeClr val="bg1">
              <a:lumMod val="85000"/>
            </a:schemeClr>
          </a:solidFill>
        </p:spPr>
        <p:txBody>
          <a:bodyPr>
            <a:spAutoFit/>
          </a:bodyPr>
          <a:lstStyle/>
          <a:p>
            <a:pPr>
              <a:defRPr/>
            </a:pPr>
            <a:r>
              <a:rPr lang="en-US" sz="2000" b="1" dirty="0">
                <a:solidFill>
                  <a:prstClr val="black"/>
                </a:solidFill>
                <a:latin typeface="Arial" panose="020B0604020202020204" pitchFamily="34" charset="0"/>
                <a:cs typeface="Arial" panose="020B0604020202020204" pitchFamily="34" charset="0"/>
              </a:rPr>
              <a:t>82%</a:t>
            </a:r>
          </a:p>
        </p:txBody>
      </p:sp>
      <p:sp>
        <p:nvSpPr>
          <p:cNvPr id="13" name="TextBox 12">
            <a:extLst/>
          </p:cNvPr>
          <p:cNvSpPr txBox="1"/>
          <p:nvPr/>
        </p:nvSpPr>
        <p:spPr>
          <a:xfrm>
            <a:off x="2781300" y="4918075"/>
            <a:ext cx="723900" cy="400050"/>
          </a:xfrm>
          <a:prstGeom prst="rect">
            <a:avLst/>
          </a:prstGeom>
          <a:solidFill>
            <a:schemeClr val="bg1">
              <a:lumMod val="85000"/>
            </a:schemeClr>
          </a:solidFill>
        </p:spPr>
        <p:txBody>
          <a:bodyPr>
            <a:spAutoFit/>
          </a:bodyPr>
          <a:lstStyle/>
          <a:p>
            <a:pPr>
              <a:defRPr/>
            </a:pPr>
            <a:r>
              <a:rPr lang="en-US" sz="2000" b="1" dirty="0" smtClean="0">
                <a:solidFill>
                  <a:prstClr val="black"/>
                </a:solidFill>
                <a:latin typeface="Arial" panose="020B0604020202020204" pitchFamily="34" charset="0"/>
                <a:cs typeface="Arial" panose="020B0604020202020204" pitchFamily="34" charset="0"/>
              </a:rPr>
              <a:t>66%</a:t>
            </a:r>
            <a:endParaRPr lang="en-US" sz="2000" b="1" dirty="0">
              <a:solidFill>
                <a:prstClr val="black"/>
              </a:solidFill>
              <a:latin typeface="Arial" panose="020B0604020202020204" pitchFamily="34" charset="0"/>
              <a:cs typeface="Arial" panose="020B0604020202020204" pitchFamily="34" charset="0"/>
            </a:endParaRPr>
          </a:p>
        </p:txBody>
      </p:sp>
      <p:sp>
        <p:nvSpPr>
          <p:cNvPr id="14" name="TextBox 13">
            <a:extLst/>
          </p:cNvPr>
          <p:cNvSpPr txBox="1"/>
          <p:nvPr/>
        </p:nvSpPr>
        <p:spPr>
          <a:xfrm>
            <a:off x="-17402" y="5844926"/>
            <a:ext cx="4795961" cy="815608"/>
          </a:xfrm>
          <a:prstGeom prst="rect">
            <a:avLst/>
          </a:prstGeom>
          <a:solidFill>
            <a:schemeClr val="bg1">
              <a:lumMod val="85000"/>
            </a:schemeClr>
          </a:solid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sz="2000" b="1" dirty="0" smtClean="0">
                <a:solidFill>
                  <a:prstClr val="black"/>
                </a:solidFill>
                <a:latin typeface="Arial" panose="020B0604020202020204" pitchFamily="34" charset="0"/>
                <a:cs typeface="Arial" panose="020B0604020202020204" pitchFamily="34" charset="0"/>
              </a:rPr>
              <a:t>Culturable Command Area Developed</a:t>
            </a:r>
            <a:endParaRPr lang="en-US" sz="2000" b="1" dirty="0">
              <a:solidFill>
                <a:prstClr val="black"/>
              </a:solidFill>
              <a:latin typeface="LMG-Rupen" pitchFamily="2" charset="0"/>
              <a:cs typeface="Arial" panose="020B0604020202020204" pitchFamily="34" charset="0"/>
            </a:endParaRPr>
          </a:p>
          <a:p>
            <a:pPr>
              <a:defRPr/>
            </a:pPr>
            <a:r>
              <a:rPr lang="en-US" sz="2700" b="1" dirty="0" smtClean="0">
                <a:solidFill>
                  <a:srgbClr val="C00000"/>
                </a:solidFill>
                <a:latin typeface="Arial" panose="020B0604020202020204" pitchFamily="34" charset="0"/>
                <a:cs typeface="Arial" panose="020B0604020202020204" pitchFamily="34" charset="0"/>
              </a:rPr>
              <a:t>11.52</a:t>
            </a:r>
            <a:r>
              <a:rPr lang="en-US" sz="2700" b="1" dirty="0" smtClean="0">
                <a:solidFill>
                  <a:srgbClr val="C00000"/>
                </a:solidFill>
                <a:cs typeface="Arial" panose="020B0604020202020204" pitchFamily="34" charset="0"/>
              </a:rPr>
              <a:t> </a:t>
            </a:r>
            <a:r>
              <a:rPr lang="en-US" sz="2700" b="1" dirty="0" err="1" smtClean="0">
                <a:solidFill>
                  <a:srgbClr val="C00000"/>
                </a:solidFill>
                <a:cs typeface="Arial" panose="020B0604020202020204" pitchFamily="34" charset="0"/>
              </a:rPr>
              <a:t>lakh</a:t>
            </a:r>
            <a:r>
              <a:rPr lang="en-US" sz="2700" b="1" dirty="0" smtClean="0">
                <a:solidFill>
                  <a:srgbClr val="C00000"/>
                </a:solidFill>
                <a:cs typeface="Arial" panose="020B0604020202020204" pitchFamily="34" charset="0"/>
              </a:rPr>
              <a:t> </a:t>
            </a:r>
            <a:r>
              <a:rPr lang="en-US" sz="2700" b="1" dirty="0">
                <a:solidFill>
                  <a:srgbClr val="C00000"/>
                </a:solidFill>
                <a:cs typeface="Arial" panose="020B0604020202020204" pitchFamily="34" charset="0"/>
              </a:rPr>
              <a:t>Ha. </a:t>
            </a:r>
          </a:p>
        </p:txBody>
      </p:sp>
      <p:pic>
        <p:nvPicPr>
          <p:cNvPr id="1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5252244"/>
            <a:ext cx="1941157" cy="1456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804248" y="4728687"/>
            <a:ext cx="2238618" cy="307777"/>
          </a:xfrm>
          <a:prstGeom prst="rect">
            <a:avLst/>
          </a:prstGeom>
        </p:spPr>
        <p:txBody>
          <a:bodyPr wrap="square">
            <a:spAutoFit/>
          </a:bodyPr>
          <a:lstStyle/>
          <a:p>
            <a:r>
              <a:rPr lang="en-US" sz="1400" b="1" dirty="0">
                <a:solidFill>
                  <a:schemeClr val="lt1"/>
                </a:solidFill>
              </a:rPr>
              <a:t>Open Gravity Channels</a:t>
            </a:r>
            <a:endParaRPr lang="en-US" sz="1400" dirty="0"/>
          </a:p>
        </p:txBody>
      </p:sp>
      <p:sp>
        <p:nvSpPr>
          <p:cNvPr id="16" name="TextBox 15"/>
          <p:cNvSpPr txBox="1"/>
          <p:nvPr/>
        </p:nvSpPr>
        <p:spPr>
          <a:xfrm>
            <a:off x="8635004" y="6597041"/>
            <a:ext cx="504056" cy="307777"/>
          </a:xfrm>
          <a:prstGeom prst="rect">
            <a:avLst/>
          </a:prstGeom>
          <a:noFill/>
        </p:spPr>
        <p:txBody>
          <a:bodyPr wrap="square" rtlCol="0">
            <a:spAutoFit/>
          </a:bodyPr>
          <a:lstStyle/>
          <a:p>
            <a:r>
              <a:rPr lang="en-US" sz="1400" dirty="0" smtClean="0"/>
              <a:t>04</a:t>
            </a:r>
            <a:endParaRPr lang="en-US" sz="1400" dirty="0"/>
          </a:p>
        </p:txBody>
      </p:sp>
    </p:spTree>
    <p:extLst>
      <p:ext uri="{BB962C8B-B14F-4D97-AF65-F5344CB8AC3E}">
        <p14:creationId xmlns:p14="http://schemas.microsoft.com/office/powerpoint/2010/main" val="2176454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016620"/>
            <a:ext cx="8534400" cy="5410712"/>
          </a:xfrm>
          <a:prstGeom prst="rect">
            <a:avLst/>
          </a:prstGeom>
          <a:solidFill>
            <a:schemeClr val="accent1">
              <a:lumMod val="20000"/>
              <a:lumOff val="80000"/>
            </a:schemeClr>
          </a:solidFill>
        </p:spPr>
        <p:txBody>
          <a:bodyPr>
            <a:spAutoFit/>
          </a:bodyPr>
          <a:lstStyle/>
          <a:p>
            <a:pPr marL="342900" indent="-342900" fontAlgn="auto">
              <a:spcBef>
                <a:spcPts val="0"/>
              </a:spcBef>
              <a:spcAft>
                <a:spcPts val="0"/>
              </a:spcAft>
              <a:buFont typeface="Arial" panose="020B0604020202020204" pitchFamily="34" charset="0"/>
              <a:buChar char="•"/>
              <a:defRPr/>
            </a:pPr>
            <a:r>
              <a:rPr lang="en-US" sz="2400" b="1" dirty="0" smtClean="0">
                <a:solidFill>
                  <a:srgbClr val="000099"/>
                </a:solidFill>
                <a:latin typeface="+mn-lt"/>
                <a:cs typeface="+mn-cs"/>
              </a:rPr>
              <a:t>In Phase I of the SSP Command Area, Sub-Minors were constructed as conventional open channels (gravity based) and following limitations were experienced</a:t>
            </a:r>
          </a:p>
          <a:p>
            <a:pPr marL="747713" lvl="1" indent="-290513" eaLnBrk="0" hangingPunct="0">
              <a:spcBef>
                <a:spcPct val="20000"/>
              </a:spcBef>
              <a:buFont typeface="Arial" charset="0"/>
              <a:buChar char="•"/>
            </a:pPr>
            <a:r>
              <a:rPr lang="en-US" sz="2400" dirty="0">
                <a:solidFill>
                  <a:srgbClr val="0000CC"/>
                </a:solidFill>
                <a:latin typeface="Calibri" pitchFamily="34" charset="0"/>
              </a:rPr>
              <a:t>Permanent loss of  land</a:t>
            </a:r>
          </a:p>
          <a:p>
            <a:pPr marL="747713" lvl="1" indent="-290513" eaLnBrk="0" hangingPunct="0">
              <a:spcBef>
                <a:spcPct val="20000"/>
              </a:spcBef>
              <a:buFont typeface="Arial" charset="0"/>
              <a:buChar char="•"/>
            </a:pPr>
            <a:r>
              <a:rPr lang="en-US" sz="2400" dirty="0">
                <a:solidFill>
                  <a:srgbClr val="0000CC"/>
                </a:solidFill>
                <a:latin typeface="Calibri" pitchFamily="34" charset="0"/>
              </a:rPr>
              <a:t>More time for construction</a:t>
            </a:r>
          </a:p>
          <a:p>
            <a:pPr marL="747713" lvl="1" indent="-290513" eaLnBrk="0" hangingPunct="0">
              <a:spcBef>
                <a:spcPct val="20000"/>
              </a:spcBef>
              <a:buFont typeface="Arial" charset="0"/>
              <a:buChar char="•"/>
            </a:pPr>
            <a:r>
              <a:rPr lang="en-US" sz="2400" dirty="0">
                <a:solidFill>
                  <a:srgbClr val="0000CC"/>
                </a:solidFill>
                <a:latin typeface="Calibri" pitchFamily="34" charset="0"/>
              </a:rPr>
              <a:t>Large nos. of Drainage Structures and Bridges</a:t>
            </a:r>
          </a:p>
          <a:p>
            <a:pPr marL="747713" lvl="1" indent="-290513" eaLnBrk="0" hangingPunct="0">
              <a:spcBef>
                <a:spcPct val="20000"/>
              </a:spcBef>
              <a:buFont typeface="Arial" charset="0"/>
              <a:buChar char="•"/>
            </a:pPr>
            <a:r>
              <a:rPr lang="en-US" sz="2400" dirty="0">
                <a:solidFill>
                  <a:srgbClr val="0000CC"/>
                </a:solidFill>
                <a:latin typeface="Calibri" pitchFamily="34" charset="0"/>
              </a:rPr>
              <a:t>Low Water  Use Efficiency</a:t>
            </a:r>
          </a:p>
          <a:p>
            <a:pPr marL="747713" lvl="1" indent="-290513" eaLnBrk="0" hangingPunct="0">
              <a:spcBef>
                <a:spcPct val="20000"/>
              </a:spcBef>
              <a:buFont typeface="Arial" charset="0"/>
              <a:buChar char="•"/>
            </a:pPr>
            <a:r>
              <a:rPr lang="en-US" sz="2400" dirty="0">
                <a:solidFill>
                  <a:srgbClr val="0000CC"/>
                </a:solidFill>
                <a:latin typeface="Calibri" pitchFamily="34" charset="0"/>
              </a:rPr>
              <a:t>Vulnerable to damages / flooding</a:t>
            </a:r>
          </a:p>
          <a:p>
            <a:pPr marL="747713" lvl="1" indent="-290513" eaLnBrk="0" hangingPunct="0">
              <a:spcBef>
                <a:spcPct val="20000"/>
              </a:spcBef>
              <a:buFont typeface="Arial" charset="0"/>
              <a:buChar char="•"/>
            </a:pPr>
            <a:r>
              <a:rPr lang="en-US" sz="2400" dirty="0">
                <a:solidFill>
                  <a:srgbClr val="0000CC"/>
                </a:solidFill>
                <a:latin typeface="Calibri" pitchFamily="34" charset="0"/>
              </a:rPr>
              <a:t>Liable to Water Logging and Soil Deterioration</a:t>
            </a:r>
          </a:p>
          <a:p>
            <a:pPr marL="747713" lvl="1" indent="-290513" eaLnBrk="0" hangingPunct="0">
              <a:spcBef>
                <a:spcPct val="20000"/>
              </a:spcBef>
              <a:buFont typeface="Arial" charset="0"/>
              <a:buChar char="•"/>
            </a:pPr>
            <a:r>
              <a:rPr lang="en-US" sz="2400" dirty="0">
                <a:solidFill>
                  <a:srgbClr val="0000CC"/>
                </a:solidFill>
                <a:latin typeface="Calibri" pitchFamily="34" charset="0"/>
              </a:rPr>
              <a:t>Reluctance of farmers due to limited land holding and fragmentation</a:t>
            </a:r>
          </a:p>
          <a:p>
            <a:pPr marL="342900" indent="-342900" fontAlgn="auto">
              <a:spcBef>
                <a:spcPts val="0"/>
              </a:spcBef>
              <a:spcAft>
                <a:spcPts val="0"/>
              </a:spcAft>
              <a:buFont typeface="Arial" panose="020B0604020202020204" pitchFamily="34" charset="0"/>
              <a:buChar char="•"/>
              <a:defRPr/>
            </a:pPr>
            <a:endParaRPr lang="en-US" sz="2400" b="1" dirty="0" smtClean="0">
              <a:solidFill>
                <a:srgbClr val="000099"/>
              </a:solidFill>
              <a:latin typeface="+mn-lt"/>
              <a:cs typeface="+mn-cs"/>
            </a:endParaRP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p:txBody>
      </p:sp>
      <p:sp>
        <p:nvSpPr>
          <p:cNvPr id="20482" name="Title 1"/>
          <p:cNvSpPr>
            <a:spLocks noGrp="1"/>
          </p:cNvSpPr>
          <p:nvPr>
            <p:ph type="ctrTitle"/>
          </p:nvPr>
        </p:nvSpPr>
        <p:spPr>
          <a:xfrm>
            <a:off x="685800" y="32405"/>
            <a:ext cx="7772400" cy="588283"/>
          </a:xfrm>
        </p:spPr>
        <p:txBody>
          <a:bodyPr rtlCol="0">
            <a:normAutofit/>
          </a:bodyPr>
          <a:lstStyle/>
          <a:p>
            <a:pPr defTabSz="914400" fontAlgn="auto">
              <a:lnSpc>
                <a:spcPct val="100000"/>
              </a:lnSpc>
              <a:spcBef>
                <a:spcPts val="0"/>
              </a:spcBef>
              <a:spcAft>
                <a:spcPts val="0"/>
              </a:spcAft>
              <a:defRPr/>
            </a:pPr>
            <a:r>
              <a:rPr lang="en-US" sz="2800" b="1" dirty="0">
                <a:solidFill>
                  <a:srgbClr val="FFFF00"/>
                </a:solidFill>
                <a:latin typeface="+mn-lt"/>
                <a:ea typeface="+mn-ea"/>
                <a:cs typeface="+mn-cs"/>
              </a:rPr>
              <a:t>Conventional System of Open Gravity Channels</a:t>
            </a:r>
          </a:p>
        </p:txBody>
      </p:sp>
      <p:pic>
        <p:nvPicPr>
          <p:cNvPr id="8" name="Picture 9" descr="1 (6).JPG"/>
          <p:cNvPicPr>
            <a:picLocks noGrp="1" noChangeAspect="1"/>
          </p:cNvPicPr>
          <p:nvPr isPhoto="1"/>
        </p:nvPicPr>
        <p:blipFill>
          <a:blip r:embed="rId3"/>
          <a:srcRect/>
          <a:stretch>
            <a:fillRect/>
          </a:stretch>
        </p:blipFill>
        <p:spPr bwMode="auto">
          <a:xfrm>
            <a:off x="5578657" y="5235205"/>
            <a:ext cx="1599911" cy="1451082"/>
          </a:xfrm>
          <a:prstGeom prst="rect">
            <a:avLst/>
          </a:prstGeom>
          <a:noFill/>
          <a:ln w="9525">
            <a:noFill/>
            <a:miter lim="800000"/>
            <a:headEnd/>
            <a:tailEnd/>
          </a:ln>
        </p:spPr>
      </p:pic>
      <p:pic>
        <p:nvPicPr>
          <p:cNvPr id="9" name="Picture 10" descr="19c.JPG"/>
          <p:cNvPicPr>
            <a:picLocks noChangeAspect="1"/>
          </p:cNvPicPr>
          <p:nvPr/>
        </p:nvPicPr>
        <p:blipFill>
          <a:blip r:embed="rId4"/>
          <a:srcRect/>
          <a:stretch>
            <a:fillRect/>
          </a:stretch>
        </p:blipFill>
        <p:spPr bwMode="auto">
          <a:xfrm>
            <a:off x="7291595" y="5235206"/>
            <a:ext cx="1562703" cy="1451081"/>
          </a:xfrm>
          <a:prstGeom prst="rect">
            <a:avLst/>
          </a:prstGeom>
          <a:noFill/>
          <a:ln w="9525">
            <a:noFill/>
            <a:miter lim="800000"/>
            <a:headEnd/>
            <a:tailEnd/>
          </a:ln>
        </p:spPr>
      </p:pic>
      <p:sp>
        <p:nvSpPr>
          <p:cNvPr id="10" name="TextBox 9"/>
          <p:cNvSpPr txBox="1"/>
          <p:nvPr/>
        </p:nvSpPr>
        <p:spPr>
          <a:xfrm>
            <a:off x="8635004" y="6597041"/>
            <a:ext cx="504056" cy="307777"/>
          </a:xfrm>
          <a:prstGeom prst="rect">
            <a:avLst/>
          </a:prstGeom>
          <a:noFill/>
        </p:spPr>
        <p:txBody>
          <a:bodyPr wrap="square" rtlCol="0">
            <a:spAutoFit/>
          </a:bodyPr>
          <a:lstStyle/>
          <a:p>
            <a:r>
              <a:rPr lang="en-US" sz="1400" dirty="0" smtClean="0"/>
              <a:t>05</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M7 of Karnet Minor Por Br Tal Dabhoi Dist Vadodara (5).jpg"/>
          <p:cNvPicPr>
            <a:picLocks noChangeAspect="1" noChangeArrowheads="1"/>
          </p:cNvPicPr>
          <p:nvPr/>
        </p:nvPicPr>
        <p:blipFill>
          <a:blip r:embed="rId3">
            <a:extLst>
              <a:ext uri="{28A0092B-C50C-407E-A947-70E740481C1C}">
                <a14:useLocalDpi xmlns:a14="http://schemas.microsoft.com/office/drawing/2010/main" val="0"/>
              </a:ext>
            </a:extLst>
          </a:blip>
          <a:srcRect t="13411"/>
          <a:stretch>
            <a:fillRect/>
          </a:stretch>
        </p:blipFill>
        <p:spPr bwMode="auto">
          <a:xfrm>
            <a:off x="107504" y="3068960"/>
            <a:ext cx="4652010" cy="355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SM-1 of Wadeli Mr   Sankheda br (Tal. Sankheda Dist Chhota Udepu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692696"/>
            <a:ext cx="4744561" cy="355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485020668"/>
              </p:ext>
            </p:extLst>
          </p:nvPr>
        </p:nvGraphicFramePr>
        <p:xfrm>
          <a:off x="325001" y="188640"/>
          <a:ext cx="8534400" cy="51816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409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FF00"/>
                          </a:solidFill>
                        </a:rPr>
                        <a:t>Open Channel Sub-Minors – Vulnerable to Damages</a:t>
                      </a:r>
                      <a:endParaRPr lang="en-US" sz="2800" b="1" dirty="0" smtClean="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06</a:t>
            </a:r>
            <a:endParaRPr lang="en-US" sz="1400" dirty="0"/>
          </a:p>
        </p:txBody>
      </p:sp>
    </p:spTree>
    <p:extLst>
      <p:ext uri="{BB962C8B-B14F-4D97-AF65-F5344CB8AC3E}">
        <p14:creationId xmlns:p14="http://schemas.microsoft.com/office/powerpoint/2010/main" val="3812063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975360"/>
            <a:ext cx="8534400" cy="5262979"/>
          </a:xfrm>
          <a:prstGeom prst="rect">
            <a:avLst/>
          </a:prstGeom>
          <a:solidFill>
            <a:schemeClr val="accent1">
              <a:lumMod val="20000"/>
              <a:lumOff val="80000"/>
            </a:schemeClr>
          </a:solidFill>
        </p:spPr>
        <p:txBody>
          <a:bodyPr>
            <a:spAutoFit/>
          </a:bodyPr>
          <a:lstStyle/>
          <a:p>
            <a:pPr marL="342900" indent="-342900" fontAlgn="auto">
              <a:spcBef>
                <a:spcPts val="0"/>
              </a:spcBef>
              <a:spcAft>
                <a:spcPts val="0"/>
              </a:spcAft>
              <a:buFont typeface="Arial" panose="020B0604020202020204" pitchFamily="34" charset="0"/>
              <a:buChar char="•"/>
              <a:defRPr/>
            </a:pPr>
            <a:r>
              <a:rPr lang="en-US" sz="2400" b="1" dirty="0" smtClean="0">
                <a:solidFill>
                  <a:srgbClr val="000099"/>
                </a:solidFill>
                <a:latin typeface="+mn-lt"/>
                <a:cs typeface="+mn-cs"/>
              </a:rPr>
              <a:t>Mammoth task of constructing about 38,000 km length of Sub-Minors was remaining to achieve the Last Mile Connectivity</a:t>
            </a:r>
          </a:p>
          <a:p>
            <a:pPr marL="342900" indent="-342900" fontAlgn="auto">
              <a:spcBef>
                <a:spcPts val="0"/>
              </a:spcBef>
              <a:spcAft>
                <a:spcPts val="0"/>
              </a:spcAft>
              <a:buFont typeface="Arial" panose="020B0604020202020204" pitchFamily="34" charset="0"/>
              <a:buChar char="•"/>
              <a:defRPr/>
            </a:pPr>
            <a:r>
              <a:rPr lang="en-US" sz="2400" b="1" dirty="0" smtClean="0">
                <a:solidFill>
                  <a:srgbClr val="000099"/>
                </a:solidFill>
                <a:latin typeface="+mn-lt"/>
                <a:cs typeface="+mn-cs"/>
              </a:rPr>
              <a:t>Farmers were reluctant to part with their precious land</a:t>
            </a:r>
          </a:p>
          <a:p>
            <a:pPr marL="342900" indent="-342900" fontAlgn="auto">
              <a:spcBef>
                <a:spcPts val="0"/>
              </a:spcBef>
              <a:spcAft>
                <a:spcPts val="0"/>
              </a:spcAft>
              <a:buFont typeface="Arial" panose="020B0604020202020204" pitchFamily="34" charset="0"/>
              <a:buChar char="•"/>
              <a:defRPr/>
            </a:pPr>
            <a:r>
              <a:rPr lang="en-US" sz="2400" b="1" dirty="0" smtClean="0">
                <a:solidFill>
                  <a:srgbClr val="000099"/>
                </a:solidFill>
                <a:latin typeface="+mn-lt"/>
                <a:cs typeface="+mn-cs"/>
              </a:rPr>
              <a:t>Government therefore decided to give option of Underground Pipelines, having following advantages</a:t>
            </a:r>
          </a:p>
          <a:p>
            <a:pPr marL="342900" indent="-342900" fontAlgn="auto">
              <a:spcBef>
                <a:spcPts val="0"/>
              </a:spcBef>
              <a:spcAft>
                <a:spcPts val="0"/>
              </a:spcAft>
              <a:buFont typeface="Arial" panose="020B0604020202020204" pitchFamily="34" charset="0"/>
              <a:buChar char="•"/>
              <a:defRPr/>
            </a:pPr>
            <a:endParaRPr lang="en-US" sz="2400" b="1" dirty="0" smtClean="0">
              <a:solidFill>
                <a:srgbClr val="000099"/>
              </a:solidFill>
              <a:latin typeface="+mn-lt"/>
              <a:cs typeface="+mn-cs"/>
            </a:endParaRP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Land saving and water saving </a:t>
            </a:r>
            <a:r>
              <a:rPr lang="en-US" sz="2400" dirty="0" smtClean="0">
                <a:solidFill>
                  <a:schemeClr val="accent1">
                    <a:lumMod val="75000"/>
                  </a:schemeClr>
                </a:solidFill>
              </a:rPr>
              <a:t>(</a:t>
            </a:r>
            <a:r>
              <a:rPr lang="en-US" sz="2400" dirty="0">
                <a:solidFill>
                  <a:schemeClr val="accent1">
                    <a:lumMod val="75000"/>
                  </a:schemeClr>
                </a:solidFill>
              </a:rPr>
              <a:t>up to 10-20 %)</a:t>
            </a: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Less implementation period</a:t>
            </a: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Feasible even in flood zone / Undulating area </a:t>
            </a: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Land fragmentation can be avoided</a:t>
            </a: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Field Channels can be integrated with the Sub-Minors</a:t>
            </a: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O &amp; M expenditure is less</a:t>
            </a:r>
          </a:p>
          <a:p>
            <a:pPr marL="804863" lvl="1" indent="-347663" algn="just">
              <a:lnSpc>
                <a:spcPct val="80000"/>
              </a:lnSpc>
              <a:buFont typeface="Wingdings" panose="05000000000000000000" pitchFamily="2" charset="2"/>
              <a:buChar char="ü"/>
            </a:pPr>
            <a:r>
              <a:rPr lang="en-US" sz="2400" dirty="0">
                <a:solidFill>
                  <a:schemeClr val="accent1">
                    <a:lumMod val="75000"/>
                  </a:schemeClr>
                </a:solidFill>
              </a:rPr>
              <a:t>Future integration with PINS/MIS </a:t>
            </a:r>
            <a:r>
              <a:rPr lang="en-US" sz="2400" dirty="0" smtClean="0">
                <a:solidFill>
                  <a:schemeClr val="accent1">
                    <a:lumMod val="75000"/>
                  </a:schemeClr>
                </a:solidFill>
              </a:rPr>
              <a:t>possible</a:t>
            </a:r>
          </a:p>
          <a:p>
            <a:pPr marL="804863" lvl="1" indent="-347663" algn="just">
              <a:lnSpc>
                <a:spcPct val="80000"/>
              </a:lnSpc>
              <a:buFont typeface="Wingdings" panose="05000000000000000000" pitchFamily="2" charset="2"/>
              <a:buChar char="ü"/>
            </a:pPr>
            <a:r>
              <a:rPr lang="en-IN" sz="2400" dirty="0">
                <a:solidFill>
                  <a:schemeClr val="accent1">
                    <a:lumMod val="75000"/>
                  </a:schemeClr>
                </a:solidFill>
              </a:rPr>
              <a:t>Prevent seepage losses and </a:t>
            </a:r>
            <a:r>
              <a:rPr lang="en-IN" sz="2400" dirty="0" smtClean="0">
                <a:solidFill>
                  <a:schemeClr val="accent1">
                    <a:lumMod val="75000"/>
                  </a:schemeClr>
                </a:solidFill>
              </a:rPr>
              <a:t>evaporation</a:t>
            </a:r>
          </a:p>
          <a:p>
            <a:pPr marL="804863" lvl="1" indent="-347663" algn="just">
              <a:lnSpc>
                <a:spcPct val="80000"/>
              </a:lnSpc>
              <a:buFont typeface="Wingdings" panose="05000000000000000000" pitchFamily="2" charset="2"/>
              <a:buChar char="ü"/>
            </a:pPr>
            <a:r>
              <a:rPr lang="en-IN" sz="2400" dirty="0" smtClean="0">
                <a:solidFill>
                  <a:schemeClr val="accent1">
                    <a:lumMod val="75000"/>
                  </a:schemeClr>
                </a:solidFill>
              </a:rPr>
              <a:t>Less vulnerable to pilferage &amp; damage</a:t>
            </a:r>
          </a:p>
          <a:p>
            <a:pPr marL="804863" lvl="1" indent="-347663" algn="just">
              <a:lnSpc>
                <a:spcPct val="80000"/>
              </a:lnSpc>
              <a:buFont typeface="Wingdings" panose="05000000000000000000" pitchFamily="2" charset="2"/>
              <a:buChar char="ü"/>
            </a:pPr>
            <a:r>
              <a:rPr lang="en-IN" sz="2400" dirty="0" smtClean="0">
                <a:solidFill>
                  <a:schemeClr val="accent1">
                    <a:lumMod val="75000"/>
                  </a:schemeClr>
                </a:solidFill>
              </a:rPr>
              <a:t>Assured water supply to the Tail-enders</a:t>
            </a:r>
            <a:endParaRPr lang="en-US" sz="2400" dirty="0">
              <a:solidFill>
                <a:schemeClr val="accent1">
                  <a:lumMod val="75000"/>
                </a:schemeClr>
              </a:solidFill>
              <a:latin typeface="+mn-lt"/>
              <a:cs typeface="+mn-cs"/>
            </a:endParaRPr>
          </a:p>
        </p:txBody>
      </p:sp>
      <p:sp>
        <p:nvSpPr>
          <p:cNvPr id="20482" name="Title 1"/>
          <p:cNvSpPr>
            <a:spLocks noGrp="1"/>
          </p:cNvSpPr>
          <p:nvPr>
            <p:ph type="ctrTitle"/>
          </p:nvPr>
        </p:nvSpPr>
        <p:spPr>
          <a:xfrm>
            <a:off x="539552" y="0"/>
            <a:ext cx="7772400" cy="762000"/>
          </a:xfrm>
        </p:spPr>
        <p:txBody>
          <a:bodyPr rtlCol="0">
            <a:normAutofit fontScale="90000"/>
          </a:bodyPr>
          <a:lstStyle/>
          <a:p>
            <a:pPr fontAlgn="auto">
              <a:spcAft>
                <a:spcPts val="0"/>
              </a:spcAft>
              <a:defRPr/>
            </a:pPr>
            <a:r>
              <a:rPr lang="en-US" sz="2800" b="1" dirty="0" smtClean="0">
                <a:solidFill>
                  <a:srgbClr val="000099"/>
                </a:solidFill>
              </a:rPr>
              <a:t/>
            </a:r>
            <a:br>
              <a:rPr lang="en-US" sz="2800" b="1" dirty="0" smtClean="0">
                <a:solidFill>
                  <a:srgbClr val="000099"/>
                </a:solidFill>
              </a:rPr>
            </a:br>
            <a:r>
              <a:rPr lang="en-US" sz="2800" b="1" u="sng" dirty="0" smtClean="0">
                <a:solidFill>
                  <a:srgbClr val="000099"/>
                </a:solidFill>
              </a:rPr>
              <a:t/>
            </a:r>
            <a:br>
              <a:rPr lang="en-US" sz="2800" b="1" u="sng" dirty="0" smtClean="0">
                <a:solidFill>
                  <a:srgbClr val="000099"/>
                </a:solidFill>
              </a:rPr>
            </a:br>
            <a:endParaRPr lang="en-US" sz="2800" b="1" dirty="0" smtClean="0">
              <a:solidFill>
                <a:srgbClr val="000099"/>
              </a:solidFill>
            </a:endParaRPr>
          </a:p>
        </p:txBody>
      </p:sp>
      <p:sp>
        <p:nvSpPr>
          <p:cNvPr id="2" name="Rectangle 1"/>
          <p:cNvSpPr/>
          <p:nvPr/>
        </p:nvSpPr>
        <p:spPr>
          <a:xfrm>
            <a:off x="1547664" y="142690"/>
            <a:ext cx="4863832" cy="461665"/>
          </a:xfrm>
          <a:prstGeom prst="rect">
            <a:avLst/>
          </a:prstGeom>
        </p:spPr>
        <p:txBody>
          <a:bodyPr wrap="none">
            <a:spAutoFit/>
          </a:bodyPr>
          <a:lstStyle/>
          <a:p>
            <a:pPr algn="ctr" fontAlgn="auto">
              <a:spcBef>
                <a:spcPts val="0"/>
              </a:spcBef>
              <a:spcAft>
                <a:spcPts val="0"/>
              </a:spcAft>
              <a:defRPr/>
            </a:pPr>
            <a:r>
              <a:rPr lang="en-US" sz="2400" b="1" dirty="0">
                <a:solidFill>
                  <a:srgbClr val="FFFF00"/>
                </a:solidFill>
              </a:rPr>
              <a:t>Under Ground Pipe Line (UGPL)</a:t>
            </a:r>
          </a:p>
        </p:txBody>
      </p:sp>
      <p:sp>
        <p:nvSpPr>
          <p:cNvPr id="6" name="TextBox 5"/>
          <p:cNvSpPr txBox="1"/>
          <p:nvPr/>
        </p:nvSpPr>
        <p:spPr>
          <a:xfrm>
            <a:off x="8635004" y="6597041"/>
            <a:ext cx="504056" cy="307777"/>
          </a:xfrm>
          <a:prstGeom prst="rect">
            <a:avLst/>
          </a:prstGeom>
          <a:noFill/>
        </p:spPr>
        <p:txBody>
          <a:bodyPr wrap="square" rtlCol="0">
            <a:spAutoFit/>
          </a:bodyPr>
          <a:lstStyle/>
          <a:p>
            <a:r>
              <a:rPr lang="en-US" sz="1400" dirty="0" smtClean="0"/>
              <a:t>07</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45576" y="939159"/>
            <a:ext cx="7313670" cy="5465891"/>
            <a:chOff x="903431" y="648422"/>
            <a:chExt cx="7313670" cy="5465891"/>
          </a:xfrm>
        </p:grpSpPr>
        <p:sp>
          <p:nvSpPr>
            <p:cNvPr id="3" name="Flowchart: Process 2"/>
            <p:cNvSpPr/>
            <p:nvPr/>
          </p:nvSpPr>
          <p:spPr>
            <a:xfrm>
              <a:off x="929455" y="648422"/>
              <a:ext cx="7287646" cy="127875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latin typeface="Arial" pitchFamily="34" charset="0"/>
                </a:rPr>
                <a:t>Consultation with Beneficiary Farmers after finalizing Chak and Sub-</a:t>
              </a:r>
              <a:r>
                <a:rPr lang="en-US" sz="1900" b="1" dirty="0" err="1" smtClean="0">
                  <a:solidFill>
                    <a:schemeClr val="tx1"/>
                  </a:solidFill>
                  <a:latin typeface="Arial" pitchFamily="34" charset="0"/>
                </a:rPr>
                <a:t>chak</a:t>
              </a:r>
              <a:endParaRPr lang="en-US" sz="1900" b="1" dirty="0" smtClean="0">
                <a:solidFill>
                  <a:schemeClr val="tx1"/>
                </a:solidFill>
                <a:latin typeface="Arial" pitchFamily="34" charset="0"/>
              </a:endParaRPr>
            </a:p>
            <a:p>
              <a:pPr algn="ctr"/>
              <a:endParaRPr lang="en-US" sz="1900" b="1" dirty="0">
                <a:solidFill>
                  <a:schemeClr val="tx1"/>
                </a:solidFill>
                <a:latin typeface="Arial" pitchFamily="34" charset="0"/>
                <a:cs typeface="Arial" pitchFamily="34" charset="0"/>
              </a:endParaRPr>
            </a:p>
            <a:p>
              <a:pPr algn="ctr"/>
              <a:r>
                <a:rPr lang="en-US" sz="1900" b="1" dirty="0" smtClean="0">
                  <a:solidFill>
                    <a:srgbClr val="C00000"/>
                  </a:solidFill>
                  <a:latin typeface="Arial" pitchFamily="34" charset="0"/>
                  <a:cs typeface="Arial" pitchFamily="34" charset="0"/>
                </a:rPr>
                <a:t>(SSNNL &amp; Implementing Agency) (&gt; 6 lakh farmers)</a:t>
              </a:r>
              <a:endParaRPr lang="en-US" sz="1900" b="1" dirty="0">
                <a:solidFill>
                  <a:srgbClr val="C00000"/>
                </a:solidFill>
                <a:latin typeface="Arial" pitchFamily="34" charset="0"/>
                <a:cs typeface="Arial" pitchFamily="34" charset="0"/>
              </a:endParaRPr>
            </a:p>
          </p:txBody>
        </p:sp>
        <p:sp>
          <p:nvSpPr>
            <p:cNvPr id="4" name="Flowchart: Process 3"/>
            <p:cNvSpPr/>
            <p:nvPr/>
          </p:nvSpPr>
          <p:spPr>
            <a:xfrm>
              <a:off x="929774" y="2258366"/>
              <a:ext cx="7283958" cy="1288134"/>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latin typeface="Arial" pitchFamily="34" charset="0"/>
                </a:rPr>
                <a:t>Fixing the UGPL Alignment and locations of Turnouts</a:t>
              </a:r>
            </a:p>
            <a:p>
              <a:pPr algn="ctr"/>
              <a:endParaRPr lang="en-US" sz="1900" b="1" dirty="0" smtClean="0">
                <a:solidFill>
                  <a:schemeClr val="tx1"/>
                </a:solidFill>
                <a:latin typeface="Arial" pitchFamily="34" charset="0"/>
              </a:endParaRPr>
            </a:p>
            <a:p>
              <a:pPr algn="ctr"/>
              <a:r>
                <a:rPr lang="en-US" sz="1900" b="1" dirty="0">
                  <a:solidFill>
                    <a:srgbClr val="C00000"/>
                  </a:solidFill>
                  <a:latin typeface="Arial" pitchFamily="34" charset="0"/>
                  <a:cs typeface="Arial" pitchFamily="34" charset="0"/>
                </a:rPr>
                <a:t>(</a:t>
              </a:r>
              <a:r>
                <a:rPr lang="en-US" sz="1900" b="1" dirty="0" smtClean="0">
                  <a:solidFill>
                    <a:srgbClr val="C00000"/>
                  </a:solidFill>
                  <a:latin typeface="Arial" pitchFamily="34" charset="0"/>
                  <a:cs typeface="Arial" pitchFamily="34" charset="0"/>
                </a:rPr>
                <a:t>SSNNL, </a:t>
              </a:r>
              <a:r>
                <a:rPr lang="en-US" sz="1900" b="1" dirty="0">
                  <a:solidFill>
                    <a:srgbClr val="C00000"/>
                  </a:solidFill>
                  <a:latin typeface="Arial" pitchFamily="34" charset="0"/>
                  <a:cs typeface="Arial" pitchFamily="34" charset="0"/>
                </a:rPr>
                <a:t>Implementing Agency</a:t>
              </a:r>
              <a:r>
                <a:rPr lang="en-US" sz="1900" b="1" dirty="0" smtClean="0">
                  <a:solidFill>
                    <a:srgbClr val="C00000"/>
                  </a:solidFill>
                  <a:latin typeface="Arial" pitchFamily="34" charset="0"/>
                  <a:cs typeface="Arial" pitchFamily="34" charset="0"/>
                </a:rPr>
                <a:t>)</a:t>
              </a:r>
              <a:endParaRPr lang="en-US" sz="1900" b="1" dirty="0">
                <a:solidFill>
                  <a:srgbClr val="C00000"/>
                </a:solidFill>
                <a:latin typeface="Arial" pitchFamily="34" charset="0"/>
                <a:cs typeface="Arial" pitchFamily="34" charset="0"/>
              </a:endParaRPr>
            </a:p>
          </p:txBody>
        </p:sp>
        <p:sp>
          <p:nvSpPr>
            <p:cNvPr id="5" name="Flowchart: Process 4"/>
            <p:cNvSpPr/>
            <p:nvPr/>
          </p:nvSpPr>
          <p:spPr>
            <a:xfrm>
              <a:off x="929775" y="3919010"/>
              <a:ext cx="7283957" cy="1092856"/>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latin typeface="Arial" pitchFamily="34" charset="0"/>
                </a:rPr>
                <a:t>Preparation of Drawings &amp; Estimates</a:t>
              </a:r>
            </a:p>
            <a:p>
              <a:pPr algn="ctr"/>
              <a:r>
                <a:rPr lang="en-US" sz="1900" b="1" dirty="0" smtClean="0">
                  <a:solidFill>
                    <a:srgbClr val="C00000"/>
                  </a:solidFill>
                  <a:latin typeface="Arial" pitchFamily="34" charset="0"/>
                </a:rPr>
                <a:t>(SSNNL/WAPCOS / Implementing Agency)</a:t>
              </a:r>
              <a:endParaRPr lang="en-US" sz="1900" b="1" dirty="0">
                <a:solidFill>
                  <a:srgbClr val="C00000"/>
                </a:solidFill>
              </a:endParaRPr>
            </a:p>
          </p:txBody>
        </p:sp>
        <p:sp>
          <p:nvSpPr>
            <p:cNvPr id="8" name="Flowchart: Process 7"/>
            <p:cNvSpPr/>
            <p:nvPr/>
          </p:nvSpPr>
          <p:spPr>
            <a:xfrm>
              <a:off x="903431" y="5370511"/>
              <a:ext cx="7310301" cy="743802"/>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latin typeface="Arial" pitchFamily="34" charset="0"/>
                  <a:cs typeface="Arial" pitchFamily="34" charset="0"/>
                </a:rPr>
                <a:t>Technical Sanction to the Estimates</a:t>
              </a:r>
            </a:p>
            <a:p>
              <a:pPr algn="ctr"/>
              <a:r>
                <a:rPr lang="en-US" sz="1900" b="1" dirty="0" smtClean="0">
                  <a:solidFill>
                    <a:srgbClr val="C00000"/>
                  </a:solidFill>
                  <a:latin typeface="Arial" pitchFamily="34" charset="0"/>
                  <a:cs typeface="Arial" pitchFamily="34" charset="0"/>
                </a:rPr>
                <a:t>(SSNNL)</a:t>
              </a:r>
              <a:endParaRPr lang="en-US" sz="1900" b="1" dirty="0">
                <a:solidFill>
                  <a:srgbClr val="C00000"/>
                </a:solidFill>
                <a:latin typeface="Arial" pitchFamily="34" charset="0"/>
                <a:cs typeface="Arial" pitchFamily="34" charset="0"/>
              </a:endParaRPr>
            </a:p>
          </p:txBody>
        </p:sp>
        <p:sp>
          <p:nvSpPr>
            <p:cNvPr id="9" name="Down Arrow 8"/>
            <p:cNvSpPr/>
            <p:nvPr/>
          </p:nvSpPr>
          <p:spPr>
            <a:xfrm>
              <a:off x="4457453" y="5045623"/>
              <a:ext cx="228600" cy="324888"/>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Down Arrow 9"/>
            <p:cNvSpPr/>
            <p:nvPr/>
          </p:nvSpPr>
          <p:spPr>
            <a:xfrm>
              <a:off x="4457453" y="3570311"/>
              <a:ext cx="228600" cy="324888"/>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Down Arrow 10"/>
            <p:cNvSpPr/>
            <p:nvPr/>
          </p:nvSpPr>
          <p:spPr>
            <a:xfrm>
              <a:off x="4457453" y="1949279"/>
              <a:ext cx="228600" cy="324888"/>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aphicFrame>
        <p:nvGraphicFramePr>
          <p:cNvPr id="12" name="Table 11"/>
          <p:cNvGraphicFramePr>
            <a:graphicFrameLocks noGrp="1"/>
          </p:cNvGraphicFramePr>
          <p:nvPr>
            <p:extLst>
              <p:ext uri="{D42A27DB-BD31-4B8C-83A1-F6EECF244321}">
                <p14:modId xmlns:p14="http://schemas.microsoft.com/office/powerpoint/2010/main" val="3605764970"/>
              </p:ext>
            </p:extLst>
          </p:nvPr>
        </p:nvGraphicFramePr>
        <p:xfrm>
          <a:off x="323528" y="188640"/>
          <a:ext cx="8534400" cy="51816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409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FF00"/>
                          </a:solidFill>
                        </a:rPr>
                        <a:t>Under Ground Pipe Line (UGPL) - Implementation</a:t>
                      </a:r>
                      <a:endParaRPr lang="en-US" sz="2800" b="1" dirty="0" smtClean="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13" name="TextBox 12"/>
          <p:cNvSpPr txBox="1"/>
          <p:nvPr/>
        </p:nvSpPr>
        <p:spPr>
          <a:xfrm>
            <a:off x="8635004" y="6597041"/>
            <a:ext cx="504056" cy="307777"/>
          </a:xfrm>
          <a:prstGeom prst="rect">
            <a:avLst/>
          </a:prstGeom>
          <a:noFill/>
        </p:spPr>
        <p:txBody>
          <a:bodyPr wrap="square" rtlCol="0">
            <a:spAutoFit/>
          </a:bodyPr>
          <a:lstStyle/>
          <a:p>
            <a:r>
              <a:rPr lang="en-US" sz="1400" dirty="0" smtClean="0"/>
              <a:t>08</a:t>
            </a:r>
            <a:endParaRPr lang="en-US" sz="1400" dirty="0"/>
          </a:p>
        </p:txBody>
      </p:sp>
    </p:spTree>
    <p:extLst>
      <p:ext uri="{BB962C8B-B14F-4D97-AF65-F5344CB8AC3E}">
        <p14:creationId xmlns:p14="http://schemas.microsoft.com/office/powerpoint/2010/main" val="840220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2303443"/>
              </p:ext>
            </p:extLst>
          </p:nvPr>
        </p:nvGraphicFramePr>
        <p:xfrm>
          <a:off x="304800" y="381000"/>
          <a:ext cx="8534400" cy="51816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409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FF00"/>
                          </a:solidFill>
                        </a:rPr>
                        <a:t>Under Ground Pipe Line (UGPL) - Implementation</a:t>
                      </a:r>
                      <a:endParaRPr lang="en-US" sz="2800" b="1" dirty="0" smtClean="0">
                        <a:solidFill>
                          <a:srgbClr val="FFFF00"/>
                        </a:solidFill>
                      </a:endParaRPr>
                    </a:p>
                  </a:txBody>
                  <a:tcPr/>
                </a:tc>
                <a:extLst>
                  <a:ext uri="{0D108BD9-81ED-4DB2-BD59-A6C34878D82A}">
                    <a16:rowId xmlns:a16="http://schemas.microsoft.com/office/drawing/2014/main" xmlns="" val="10000"/>
                  </a:ext>
                </a:extLst>
              </a:tr>
            </a:tbl>
          </a:graphicData>
        </a:graphic>
      </p:graphicFrame>
      <p:sp>
        <p:nvSpPr>
          <p:cNvPr id="14" name="Flowchart: Process 13"/>
          <p:cNvSpPr/>
          <p:nvPr/>
        </p:nvSpPr>
        <p:spPr>
          <a:xfrm>
            <a:off x="920034" y="1410741"/>
            <a:ext cx="7286400" cy="85098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latin typeface="Arial" pitchFamily="34" charset="0"/>
              <a:cs typeface="Arial" pitchFamily="34" charset="0"/>
            </a:endParaRPr>
          </a:p>
          <a:p>
            <a:pPr algn="ctr"/>
            <a:r>
              <a:rPr lang="en-US" sz="2000" b="1" dirty="0" smtClean="0">
                <a:solidFill>
                  <a:schemeClr val="tx1"/>
                </a:solidFill>
                <a:latin typeface="Arial" pitchFamily="34" charset="0"/>
                <a:cs typeface="Arial" pitchFamily="34" charset="0"/>
              </a:rPr>
              <a:t>Collecting 2.5% contribution from the Beneficiary Farmers</a:t>
            </a:r>
          </a:p>
          <a:p>
            <a:pPr algn="ctr"/>
            <a:r>
              <a:rPr lang="en-US" sz="2000" b="1" dirty="0" smtClean="0">
                <a:solidFill>
                  <a:srgbClr val="C00000"/>
                </a:solidFill>
                <a:latin typeface="Arial" pitchFamily="34" charset="0"/>
                <a:cs typeface="Arial" pitchFamily="34" charset="0"/>
              </a:rPr>
              <a:t>(Implementing </a:t>
            </a:r>
            <a:r>
              <a:rPr lang="en-US" sz="2000" b="1" dirty="0">
                <a:solidFill>
                  <a:srgbClr val="C00000"/>
                </a:solidFill>
                <a:latin typeface="Arial" pitchFamily="34" charset="0"/>
                <a:cs typeface="Arial" pitchFamily="34" charset="0"/>
              </a:rPr>
              <a:t>Agency</a:t>
            </a:r>
            <a:r>
              <a:rPr lang="en-US" sz="2000" b="1" dirty="0" smtClean="0">
                <a:solidFill>
                  <a:srgbClr val="C00000"/>
                </a:solidFill>
                <a:latin typeface="Arial" pitchFamily="34" charset="0"/>
                <a:cs typeface="Arial" pitchFamily="34" charset="0"/>
              </a:rPr>
              <a:t>)</a:t>
            </a:r>
            <a:endParaRPr lang="en-US" sz="2000" b="1" dirty="0">
              <a:solidFill>
                <a:srgbClr val="C00000"/>
              </a:solidFill>
              <a:latin typeface="Arial" pitchFamily="34" charset="0"/>
              <a:cs typeface="Arial" pitchFamily="34" charset="0"/>
            </a:endParaRPr>
          </a:p>
          <a:p>
            <a:pPr algn="ctr"/>
            <a:endParaRPr lang="en-US" sz="2000" b="1" dirty="0">
              <a:solidFill>
                <a:schemeClr val="tx1"/>
              </a:solidFill>
              <a:latin typeface="Arial" pitchFamily="34" charset="0"/>
              <a:cs typeface="Arial" pitchFamily="34" charset="0"/>
            </a:endParaRPr>
          </a:p>
        </p:txBody>
      </p:sp>
      <p:sp>
        <p:nvSpPr>
          <p:cNvPr id="15" name="Flowchart: Process 14"/>
          <p:cNvSpPr/>
          <p:nvPr/>
        </p:nvSpPr>
        <p:spPr>
          <a:xfrm>
            <a:off x="939512" y="3777696"/>
            <a:ext cx="7286400" cy="833601"/>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Issuance of Letter of Intent (LOI)</a:t>
            </a:r>
          </a:p>
          <a:p>
            <a:pPr algn="ctr"/>
            <a:r>
              <a:rPr lang="en-US" sz="2000" b="1" dirty="0" smtClean="0">
                <a:solidFill>
                  <a:srgbClr val="C00000"/>
                </a:solidFill>
                <a:latin typeface="Arial" pitchFamily="34" charset="0"/>
                <a:cs typeface="Arial" pitchFamily="34" charset="0"/>
              </a:rPr>
              <a:t>(SSNNL) </a:t>
            </a:r>
            <a:endParaRPr lang="en-US" sz="2000" b="1" dirty="0">
              <a:solidFill>
                <a:srgbClr val="C00000"/>
              </a:solidFill>
              <a:latin typeface="Arial" pitchFamily="34" charset="0"/>
              <a:cs typeface="Arial" pitchFamily="34" charset="0"/>
            </a:endParaRPr>
          </a:p>
        </p:txBody>
      </p:sp>
      <p:sp>
        <p:nvSpPr>
          <p:cNvPr id="16" name="Flowchart: Process 15"/>
          <p:cNvSpPr/>
          <p:nvPr/>
        </p:nvSpPr>
        <p:spPr>
          <a:xfrm>
            <a:off x="937565" y="5805264"/>
            <a:ext cx="7286400" cy="5256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latin typeface="Arial" pitchFamily="34" charset="0"/>
                <a:cs typeface="Arial" pitchFamily="34" charset="0"/>
              </a:rPr>
              <a:t>Issuance of Work Order </a:t>
            </a:r>
            <a:r>
              <a:rPr lang="en-US" sz="1900" b="1" dirty="0" smtClean="0">
                <a:solidFill>
                  <a:srgbClr val="C00000"/>
                </a:solidFill>
                <a:latin typeface="Arial" pitchFamily="34" charset="0"/>
                <a:cs typeface="Arial" pitchFamily="34" charset="0"/>
              </a:rPr>
              <a:t>(SSNNL)</a:t>
            </a:r>
            <a:endParaRPr lang="en-US" sz="1900" b="1" dirty="0">
              <a:solidFill>
                <a:schemeClr val="tx1"/>
              </a:solidFill>
              <a:latin typeface="Arial" pitchFamily="34" charset="0"/>
              <a:cs typeface="Arial" pitchFamily="34" charset="0"/>
            </a:endParaRPr>
          </a:p>
        </p:txBody>
      </p:sp>
      <p:sp>
        <p:nvSpPr>
          <p:cNvPr id="17" name="Down Arrow 16"/>
          <p:cNvSpPr/>
          <p:nvPr/>
        </p:nvSpPr>
        <p:spPr>
          <a:xfrm>
            <a:off x="4421448" y="1103497"/>
            <a:ext cx="251460" cy="307244"/>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446137" y="2296985"/>
            <a:ext cx="245473" cy="32043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p:cNvSpPr/>
          <p:nvPr/>
        </p:nvSpPr>
        <p:spPr>
          <a:xfrm>
            <a:off x="937565" y="2678592"/>
            <a:ext cx="7286400" cy="73865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Tri-partite Agreement </a:t>
            </a:r>
            <a:r>
              <a:rPr lang="en-US" sz="2000" b="1" dirty="0" smtClean="0">
                <a:solidFill>
                  <a:srgbClr val="C00000"/>
                </a:solidFill>
                <a:latin typeface="Arial" pitchFamily="34" charset="0"/>
                <a:cs typeface="Arial" pitchFamily="34" charset="0"/>
              </a:rPr>
              <a:t>(Farmers, Agency &amp; SSNNL)</a:t>
            </a:r>
            <a:endParaRPr lang="en-US" sz="2000" b="1" dirty="0">
              <a:solidFill>
                <a:srgbClr val="C00000"/>
              </a:solidFill>
              <a:latin typeface="Arial" pitchFamily="34" charset="0"/>
              <a:cs typeface="Arial" pitchFamily="34" charset="0"/>
            </a:endParaRPr>
          </a:p>
        </p:txBody>
      </p:sp>
      <p:sp>
        <p:nvSpPr>
          <p:cNvPr id="20" name="Flowchart: Process 19"/>
          <p:cNvSpPr/>
          <p:nvPr/>
        </p:nvSpPr>
        <p:spPr>
          <a:xfrm>
            <a:off x="937565" y="4941526"/>
            <a:ext cx="7286400" cy="5256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Payment of 5% Security Deposit </a:t>
            </a:r>
            <a:r>
              <a:rPr lang="en-US" sz="2000" b="1" dirty="0" smtClean="0">
                <a:solidFill>
                  <a:srgbClr val="C00000"/>
                </a:solidFill>
                <a:latin typeface="Arial" pitchFamily="34" charset="0"/>
                <a:cs typeface="Arial" pitchFamily="34" charset="0"/>
              </a:rPr>
              <a:t>(Agency)</a:t>
            </a:r>
            <a:endParaRPr lang="en-US" sz="2000" b="1" dirty="0">
              <a:solidFill>
                <a:srgbClr val="C00000"/>
              </a:solidFill>
              <a:latin typeface="Arial" pitchFamily="34" charset="0"/>
              <a:cs typeface="Arial" pitchFamily="34" charset="0"/>
            </a:endParaRPr>
          </a:p>
        </p:txBody>
      </p:sp>
      <p:sp>
        <p:nvSpPr>
          <p:cNvPr id="21" name="Down Arrow 20"/>
          <p:cNvSpPr/>
          <p:nvPr/>
        </p:nvSpPr>
        <p:spPr>
          <a:xfrm>
            <a:off x="4440497" y="3451286"/>
            <a:ext cx="245473" cy="32043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446137" y="4645341"/>
            <a:ext cx="245473" cy="32043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458028" y="5501170"/>
            <a:ext cx="245473" cy="32043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635004" y="6597041"/>
            <a:ext cx="504056" cy="307777"/>
          </a:xfrm>
          <a:prstGeom prst="rect">
            <a:avLst/>
          </a:prstGeom>
          <a:noFill/>
        </p:spPr>
        <p:txBody>
          <a:bodyPr wrap="square" rtlCol="0">
            <a:spAutoFit/>
          </a:bodyPr>
          <a:lstStyle/>
          <a:p>
            <a:r>
              <a:rPr lang="en-US" sz="1400" dirty="0" smtClean="0"/>
              <a:t>09</a:t>
            </a:r>
            <a:endParaRPr lang="en-US" sz="1400" dirty="0"/>
          </a:p>
        </p:txBody>
      </p:sp>
    </p:spTree>
    <p:extLst>
      <p:ext uri="{BB962C8B-B14F-4D97-AF65-F5344CB8AC3E}">
        <p14:creationId xmlns:p14="http://schemas.microsoft.com/office/powerpoint/2010/main" val="1992059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ADWM  meeting at Delhi 30-01-2018 -Final-22-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3617</TotalTime>
  <Words>943</Words>
  <Application>Microsoft Office PowerPoint</Application>
  <PresentationFormat>On-screen Show (4:3)</PresentationFormat>
  <Paragraphs>157</Paragraphs>
  <Slides>25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Book Antiqua</vt:lpstr>
      <vt:lpstr>Calibri</vt:lpstr>
      <vt:lpstr>Calibri Light</vt:lpstr>
      <vt:lpstr>LMG-Rupen</vt:lpstr>
      <vt:lpstr>Shruti</vt:lpstr>
      <vt:lpstr>Times New Roman</vt:lpstr>
      <vt:lpstr>Trajan Pro</vt:lpstr>
      <vt:lpstr>Verdana</vt:lpstr>
      <vt:lpstr>Wingdings</vt:lpstr>
      <vt:lpstr>CADWM  meeting at Delhi 30-01-2018 -Final-22-1-2018</vt:lpstr>
      <vt:lpstr>PowerPoint Presentation</vt:lpstr>
      <vt:lpstr>PowerPoint Presentation</vt:lpstr>
      <vt:lpstr>PowerPoint Presentation</vt:lpstr>
      <vt:lpstr>Narmada Canal Network</vt:lpstr>
      <vt:lpstr>Conventional System of Open Gravity Channels</vt:lpstr>
      <vt:lpstr>PowerPoint Presentation</vt:lpstr>
      <vt:lpstr>  </vt:lpstr>
      <vt:lpstr>PowerPoint Presentation</vt:lpstr>
      <vt:lpstr>PowerPoint Presentation</vt:lpstr>
      <vt:lpstr>PowerPoint Presentation</vt:lpstr>
      <vt:lpstr>  </vt:lpstr>
      <vt:lpstr>  </vt:lpstr>
      <vt:lpstr>Tendering and Price Discovery</vt:lpstr>
      <vt:lpstr>CADWM Works in SSP, Gujarat</vt:lpstr>
      <vt:lpstr> Sokli U.G.P.L. Ta. Viramgam, Dist. Ahmedabad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SSNNL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Details of Branch Canals (NMC Reach 144 to 263 km.)</dc:title>
  <dc:creator>admin</dc:creator>
  <cp:lastModifiedBy>admin</cp:lastModifiedBy>
  <cp:revision>469</cp:revision>
  <cp:lastPrinted>2018-03-12T06:13:08Z</cp:lastPrinted>
  <dcterms:modified xsi:type="dcterms:W3CDTF">2018-03-12T11:43:58Z</dcterms:modified>
</cp:coreProperties>
</file>